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40lIZrwInwX6cealrJdqkepjW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2" d="100"/>
          <a:sy n="102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" name="Google Shape;17;p12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" name="Google Shape;18;p12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" name="Google Shape;19;p12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20" name="Google Shape;20;p12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" name="Google Shape;21;p12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ntent">
  <p:cSld name="4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2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3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4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1" name="Google Shape;121;p2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6pPr>
            <a:lvl7pPr marL="3200400" lvl="6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7pPr>
            <a:lvl8pPr marL="3657600" lvl="7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8pPr>
            <a:lvl9pPr marL="4114800" lvl="8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ftr" idx="11"/>
          </p:nvPr>
        </p:nvSpPr>
        <p:spPr>
          <a:xfrm>
            <a:off x="3859305" y="6423585"/>
            <a:ext cx="3316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5"/>
          <p:cNvSpPr>
            <a:spLocks noGrp="1"/>
          </p:cNvSpPr>
          <p:nvPr>
            <p:ph type="pic" idx="2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>
  <p:cSld name="Picture above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6"/>
          <p:cNvSpPr>
            <a:spLocks noGrp="1"/>
          </p:cNvSpPr>
          <p:nvPr>
            <p:ph type="pic" idx="2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1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26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9" name="Google Shape;149;p26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0" name="Google Shape;150;p26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Pictures with Caption">
  <p:cSld name="2 Pictures with Caption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3" name="Google Shape;153;p27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dt" idx="10"/>
          </p:nvPr>
        </p:nvSpPr>
        <p:spPr>
          <a:xfrm>
            <a:off x="5212262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46481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27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59" name="Google Shape;159;p2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0" name="Google Shape;160;p27"/>
          <p:cNvSpPr>
            <a:spLocks noGrp="1"/>
          </p:cNvSpPr>
          <p:nvPr>
            <p:ph type="pic" idx="2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61" name="Google Shape;161;p27"/>
          <p:cNvSpPr>
            <a:spLocks noGrp="1"/>
          </p:cNvSpPr>
          <p:nvPr>
            <p:ph type="pic" idx="3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">
  <p:cSld name="3 Pictures with Caption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66" name="Google Shape;166;p28"/>
          <p:cNvSpPr txBox="1">
            <a:spLocks noGrp="1"/>
          </p:cNvSpPr>
          <p:nvPr>
            <p:ph type="dt" idx="10"/>
          </p:nvPr>
        </p:nvSpPr>
        <p:spPr>
          <a:xfrm>
            <a:off x="3048000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25907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9" name="Google Shape;169;p2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70" name="Google Shape;170;p28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1" name="Google Shape;171;p28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2" name="Google Shape;172;p28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3" name="Google Shape;173;p28"/>
          <p:cNvSpPr>
            <a:spLocks noGrp="1"/>
          </p:cNvSpPr>
          <p:nvPr>
            <p:ph type="pic" idx="3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4" name="Google Shape;174;p28"/>
          <p:cNvSpPr>
            <a:spLocks noGrp="1"/>
          </p:cNvSpPr>
          <p:nvPr>
            <p:ph type="pic" idx="4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, Alt.">
  <p:cSld name="3 Pictures with Caption, Alt.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9"/>
          <p:cNvSpPr>
            <a:spLocks noGrp="1"/>
          </p:cNvSpPr>
          <p:nvPr>
            <p:ph type="pic" idx="2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9" name="Google Shape;179;p29"/>
          <p:cNvSpPr txBox="1">
            <a:spLocks noGrp="1"/>
          </p:cNvSpPr>
          <p:nvPr>
            <p:ph type="body" idx="1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2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  <a:endParaRPr/>
          </a:p>
        </p:txBody>
      </p:sp>
      <p:sp>
        <p:nvSpPr>
          <p:cNvPr id="184" name="Google Shape;184;p29"/>
          <p:cNvSpPr>
            <a:spLocks noGrp="1"/>
          </p:cNvSpPr>
          <p:nvPr>
            <p:ph type="pic" idx="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85" name="Google Shape;185;p29"/>
          <p:cNvSpPr>
            <a:spLocks noGrp="1"/>
          </p:cNvSpPr>
          <p:nvPr>
            <p:ph type="pic" idx="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8" name="Google Shape;188;p3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0"/>
          <p:cNvSpPr txBox="1">
            <a:spLocks noGrp="1"/>
          </p:cNvSpPr>
          <p:nvPr>
            <p:ph type="body" idx="1"/>
          </p:nvPr>
        </p:nvSpPr>
        <p:spPr>
          <a:xfrm rot="5400000">
            <a:off x="2204149" y="275525"/>
            <a:ext cx="4144963" cy="75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191" name="Google Shape;191;p3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13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30" name="Google Shape;30;p13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6" name="Google Shape;196;p31"/>
          <p:cNvSpPr txBox="1">
            <a:spLocks noGrp="1"/>
          </p:cNvSpPr>
          <p:nvPr>
            <p:ph type="title"/>
          </p:nvPr>
        </p:nvSpPr>
        <p:spPr>
          <a:xfrm rot="5400000">
            <a:off x="5750720" y="3199794"/>
            <a:ext cx="5171422" cy="68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1"/>
          <p:cNvSpPr txBox="1">
            <a:spLocks noGrp="1"/>
          </p:cNvSpPr>
          <p:nvPr>
            <p:ph type="body" idx="1"/>
          </p:nvPr>
        </p:nvSpPr>
        <p:spPr>
          <a:xfrm rot="5400000">
            <a:off x="1293765" y="122191"/>
            <a:ext cx="5184869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198" name="Google Shape;198;p3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1" name="Google Shape;201;p31"/>
          <p:cNvSpPr txBox="1"/>
          <p:nvPr/>
        </p:nvSpPr>
        <p:spPr>
          <a:xfrm rot="-5400000">
            <a:off x="8593111" y="561668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, Alt.">
  <p:cSld name="Title and Content, Alt.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4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800"/>
              <a:buNone/>
              <a:defRPr sz="24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2 Pictures">
  <p:cSld name="Title Slide with 2 Picture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6" name="Google Shape;46;p15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7" name="Google Shape;47;p15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8" name="Google Shape;48;p15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9" name="Google Shape;49;p15"/>
          <p:cNvSpPr>
            <a:spLocks noGrp="1"/>
          </p:cNvSpPr>
          <p:nvPr>
            <p:ph type="pic" idx="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4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SzPts val="3450"/>
              <a:buNone/>
              <a:defRPr sz="4600">
                <a:solidFill>
                  <a:schemeClr val="lt1"/>
                </a:solidFill>
              </a:defRPr>
            </a:lvl1pPr>
            <a:lvl2pPr marL="914400" lvl="1" indent="-285750" algn="l">
              <a:spcBef>
                <a:spcPts val="600"/>
              </a:spcBef>
              <a:spcAft>
                <a:spcPts val="0"/>
              </a:spcAft>
              <a:buSzPts val="900"/>
              <a:buChar char="■"/>
              <a:defRPr sz="1200"/>
            </a:lvl2pPr>
            <a:lvl3pPr marL="1371600" lvl="2" indent="-276225" algn="l">
              <a:spcBef>
                <a:spcPts val="600"/>
              </a:spcBef>
              <a:spcAft>
                <a:spcPts val="0"/>
              </a:spcAft>
              <a:buSzPts val="750"/>
              <a:buChar char="■"/>
              <a:defRPr sz="1000"/>
            </a:lvl3pPr>
            <a:lvl4pPr marL="1828800" lvl="3" indent="-271462" algn="l">
              <a:spcBef>
                <a:spcPts val="600"/>
              </a:spcBef>
              <a:spcAft>
                <a:spcPts val="0"/>
              </a:spcAft>
              <a:buSzPts val="675"/>
              <a:buChar char="■"/>
              <a:defRPr sz="900"/>
            </a:lvl4pPr>
            <a:lvl5pPr marL="2286000" lvl="4" indent="-271462" algn="l">
              <a:spcBef>
                <a:spcPts val="600"/>
              </a:spcBef>
              <a:spcAft>
                <a:spcPts val="0"/>
              </a:spcAft>
              <a:buSzPts val="675"/>
              <a:buChar char="■"/>
              <a:defRPr sz="9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4" name="Google Shape;54;p16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ckwell"/>
              <a:buNone/>
              <a:defRPr sz="3200" b="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35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dt" idx="10"/>
          </p:nvPr>
        </p:nvSpPr>
        <p:spPr>
          <a:xfrm>
            <a:off x="658906" y="6248774"/>
            <a:ext cx="1474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ftr" idx="11"/>
          </p:nvPr>
        </p:nvSpPr>
        <p:spPr>
          <a:xfrm>
            <a:off x="2286000" y="6248774"/>
            <a:ext cx="563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16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60" name="Google Shape;60;p16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3" name="Google Shape;63;p17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4" name="Google Shape;64;p1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" name="Google Shape;73;p1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2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3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35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4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rgbClr val="A2A2C1"/>
          </a:solidFill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35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89" name="Google Shape;89;p1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3" name="Google Shape;93;p2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2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3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</a:pPr>
            <a:r>
              <a:rPr lang="en-US"/>
              <a:t>Sophomore Success </a:t>
            </a:r>
            <a:endParaRPr/>
          </a:p>
        </p:txBody>
      </p:sp>
      <p:sp>
        <p:nvSpPr>
          <p:cNvPr id="207" name="Google Shape;207;p1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50"/>
              <a:buNone/>
            </a:pPr>
            <a:r>
              <a:rPr lang="en-US"/>
              <a:t>Alissa Wilmet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SzPts val="1050"/>
              <a:buNone/>
            </a:pPr>
            <a:r>
              <a:rPr lang="en-US"/>
              <a:t>School Counselor and Dean of Students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Advocate for Yourself</a:t>
            </a:r>
            <a:endParaRPr/>
          </a:p>
        </p:txBody>
      </p:sp>
      <p:sp>
        <p:nvSpPr>
          <p:cNvPr id="261" name="Google Shape;261;p10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50"/>
              <a:buNone/>
            </a:pPr>
            <a:r>
              <a:rPr lang="en-US" sz="2600"/>
              <a:t>When you don’t tell anyone you have a problem, we don’t know to help you solve it. </a:t>
            </a:r>
            <a:endParaRPr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1950"/>
              <a:buNone/>
            </a:pPr>
            <a:r>
              <a:rPr lang="en-US" sz="2600"/>
              <a:t>In other words… </a:t>
            </a:r>
            <a:endParaRPr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2100"/>
              <a:buNone/>
            </a:pPr>
            <a:r>
              <a:rPr lang="en-US" sz="2800"/>
              <a:t>We can’t solve a problem we don’t know exists.</a:t>
            </a:r>
            <a:endParaRPr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1500"/>
              <a:buNone/>
            </a:pPr>
            <a:r>
              <a:rPr lang="en-US" i="1"/>
              <a:t>(Remember we may have some additional resources and wisdom you do not know about.) </a:t>
            </a:r>
            <a:endParaRPr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2100"/>
              <a:buNone/>
            </a:pP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What I already know:</a:t>
            </a:r>
            <a:endParaRPr/>
          </a:p>
        </p:txBody>
      </p:sp>
      <p:sp>
        <p:nvSpPr>
          <p:cNvPr id="213" name="Google Shape;213;p2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I know how many credits I can earn in a year at enCompass Academy. (8.0)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I know 1 credit is the equivalent to 1 school year. (Ergo each semester is 0.5 credit.)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I know attendance is important at a brick-and-mortar school.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I know a standard diploma is 22.5 credits.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I know an advanced diploma is 24 credits (with an additional 1 credit of math and 1 credit of science).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I know I need to repeat a failed academic course.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Where you should be as a sophomore:</a:t>
            </a:r>
            <a:endParaRPr/>
          </a:p>
        </p:txBody>
      </p:sp>
      <p:sp>
        <p:nvSpPr>
          <p:cNvPr id="219" name="Google Shape;219;p3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 Sophomores generally start their year with 5 credits.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1 credit English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1 credit math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1 credit world geography*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1 credit science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1 credits physical education*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1 credit art/humanity*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0.5 credit health*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0.5 credit computer literacy*</a:t>
            </a:r>
            <a:endParaRPr/>
          </a:p>
          <a:p>
            <a:pPr marL="228600" lvl="1" indent="0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endParaRPr/>
          </a:p>
          <a:p>
            <a:pPr marL="228600" lvl="1" indent="0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r>
              <a:rPr lang="en-US"/>
              <a:t>* You may have some but probably not all of these credits.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What you should should be taking as a sophomore:</a:t>
            </a:r>
            <a:endParaRPr/>
          </a:p>
        </p:txBody>
      </p:sp>
      <p:sp>
        <p:nvSpPr>
          <p:cNvPr id="225" name="Google Shape;225;p4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Sophomore classes are the following: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English 2A/2B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World History A/B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Geometry A/B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Earth and Space Science 1/2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Elective classes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Computer Literacy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Health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Physical Education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High School End of Course Exams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Math I, II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Reading I, II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College and Career Readiness Exam (CCRE)</a:t>
            </a:r>
            <a:endParaRPr/>
          </a:p>
          <a:p>
            <a:pPr marL="457200" lvl="1" indent="-149304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Graduating Early- I Would LOVE to Finish Early</a:t>
            </a:r>
            <a:endParaRPr/>
          </a:p>
        </p:txBody>
      </p:sp>
      <p:sp>
        <p:nvSpPr>
          <p:cNvPr id="231" name="Google Shape;231;p5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Great! There are a few things you need to take care of to make that happen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Juniors and Seniors generally take the following classes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English 3A/3B, 4A/B*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American History A/B, American Government A/B*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Have you met all other requirements?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Academic Requirements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Elective Requirements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PE, Health, Computer Lit and Art/Humanities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Do you have a plan?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Does it include meeting your course and exam requirements?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Does it include a plan for “life after high school”?</a:t>
            </a:r>
            <a:endParaRPr/>
          </a:p>
          <a:p>
            <a:pPr marL="457200" lvl="2" indent="0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  <a:p>
            <a:pPr marL="457200" lvl="2" indent="0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r>
              <a:rPr lang="en-US"/>
              <a:t>*You will need to apply to graduate early. </a:t>
            </a:r>
            <a:endParaRPr/>
          </a:p>
          <a:p>
            <a:pPr marL="685800" lvl="2" indent="-149304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  <a:p>
            <a:pPr marL="685800" lvl="2" indent="-149304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  <a:p>
            <a:pPr marL="685800" lvl="2" indent="-149304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6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What if I have a deficiency?</a:t>
            </a:r>
            <a:endParaRPr/>
          </a:p>
        </p:txBody>
      </p:sp>
      <p:sp>
        <p:nvSpPr>
          <p:cNvPr id="237" name="Google Shape;237;p6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I failed a class early in my high school career, now what?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It was an English class (you need 4 credits to graduate)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You can take a summer or winter session class $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You will take the class online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Char char="■"/>
            </a:pPr>
            <a:r>
              <a:rPr lang="en-US">
                <a:solidFill>
                  <a:srgbClr val="595959"/>
                </a:solidFill>
              </a:rPr>
              <a:t>It was a mathematics class (you need 3 credits to graduate)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Char char="■"/>
            </a:pPr>
            <a:r>
              <a:rPr lang="en-US">
                <a:solidFill>
                  <a:srgbClr val="595959"/>
                </a:solidFill>
              </a:rPr>
              <a:t>You can sign up and take a math class as a senior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Char char="■"/>
            </a:pPr>
            <a:r>
              <a:rPr lang="en-US">
                <a:solidFill>
                  <a:srgbClr val="595959"/>
                </a:solidFill>
              </a:rPr>
              <a:t>You can take a summer or winter session $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Char char="■"/>
            </a:pPr>
            <a:r>
              <a:rPr lang="en-US">
                <a:solidFill>
                  <a:srgbClr val="595959"/>
                </a:solidFill>
              </a:rPr>
              <a:t>You will take the class online</a:t>
            </a:r>
            <a:endParaRPr>
              <a:solidFill>
                <a:srgbClr val="595959"/>
              </a:solidFill>
            </a:endParaRPr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It was a history class (you need 3 credits to graduate)</a:t>
            </a:r>
            <a:endParaRPr/>
          </a:p>
          <a:p>
            <a:pPr marL="685800" lvl="2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It was world history/geography (freshman/sophomore)</a:t>
            </a:r>
            <a:endParaRPr/>
          </a:p>
          <a:p>
            <a:pPr marL="914400" lvl="3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You can take a summer or winter session class $</a:t>
            </a:r>
            <a:endParaRPr/>
          </a:p>
          <a:p>
            <a:pPr marL="914400" lvl="3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You will take the class online</a:t>
            </a:r>
            <a:endParaRPr/>
          </a:p>
          <a:p>
            <a:pPr marL="457200" lvl="2" indent="0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endParaRPr/>
          </a:p>
          <a:p>
            <a:pPr marL="228600" lvl="1" indent="0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endParaRPr/>
          </a:p>
          <a:p>
            <a:pPr marL="457200" lvl="1" indent="-142875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7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What if my deficiencies are in elective courses?</a:t>
            </a:r>
            <a:endParaRPr/>
          </a:p>
        </p:txBody>
      </p:sp>
      <p:sp>
        <p:nvSpPr>
          <p:cNvPr id="243" name="Google Shape;243;p7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I need physical education! (2 credits worth)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We offer some physical education courses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join a gym and Rainshadow may reimburse part of the cost $ 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take training classes (like boxing or yoga) $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a play a sport on a team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I need health or computer literacy! (0.5 credit each)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take the course at Rainshadow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If you fail the course with the instructor, you will need to repeat it online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take summer or winter session $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I need art/humanities! (1 credit)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take art or drama  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take summer or winter session $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I need general elective classes! (6.5 credits worth)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get credit for working (216 hours for 0.5 credits)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ct val="75000"/>
              <a:buChar char="■"/>
            </a:pPr>
            <a:r>
              <a:rPr lang="en-US"/>
              <a:t>You can earn elective credit with your classes once you’ve met all other requirements</a:t>
            </a:r>
            <a:endParaRPr/>
          </a:p>
          <a:p>
            <a:pPr marL="457200" lvl="1" indent="-168592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  <a:p>
            <a:pPr marL="457200" lvl="1" indent="-168592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  <a:p>
            <a:pPr marL="457200" lvl="1" indent="-168592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  <a:p>
            <a:pPr marL="457200" lvl="1" indent="-168592" algn="l" rtl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Prioritizing: Education and a High School Diploma are Important</a:t>
            </a:r>
            <a:endParaRPr/>
          </a:p>
        </p:txBody>
      </p:sp>
      <p:sp>
        <p:nvSpPr>
          <p:cNvPr id="249" name="Google Shape;249;p8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But I have other obligations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 have a job 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 take care of family members (like siblings, nieces and nephews, or parents and grandparents, or my own children)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But I have inhibitors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Transportation is an issue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Large groups make me nervous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Anxiety and depression are a factor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 find myself in conflict with classmates or staff members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 find it difficult to sit still all day</a:t>
            </a:r>
            <a:endParaRPr/>
          </a:p>
          <a:p>
            <a:pPr marL="457200" lvl="1" indent="-142875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endParaRPr/>
          </a:p>
          <a:p>
            <a:pPr marL="457200" lvl="1" indent="-142875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endParaRPr/>
          </a:p>
          <a:p>
            <a:pPr marL="228600" lvl="0" indent="-133350" algn="l" rtl="0">
              <a:spcBef>
                <a:spcPts val="2000"/>
              </a:spcBef>
              <a:spcAft>
                <a:spcPts val="0"/>
              </a:spcAft>
              <a:buSzPts val="15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Prioritizing: Education and a High School Diploma are Important</a:t>
            </a:r>
            <a:endParaRPr/>
          </a:p>
        </p:txBody>
      </p:sp>
      <p:sp>
        <p:nvSpPr>
          <p:cNvPr id="255" name="Google Shape;255;p9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I have invisible factors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My parents want me in school but they also want me to support my family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 know school is important but I am just not feeling it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 know people who don’t have a high school diploma and they are doing just fine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I think I am too far behind and can’t afford to pay for additional schooling</a:t>
            </a:r>
            <a:endParaRPr/>
          </a:p>
          <a:p>
            <a:pPr marL="457200" lvl="1" indent="-142875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endParaRPr/>
          </a:p>
          <a:p>
            <a:pPr marL="457200" lvl="2" indent="0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r>
              <a:rPr lang="en-US"/>
              <a:t>* </a:t>
            </a:r>
            <a:r>
              <a:rPr lang="en-US" i="1"/>
              <a:t>Now what do I do?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Microsoft Macintosh PowerPoint</Application>
  <PresentationFormat>On-screen Show (4:3)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Noto Sans Symbols</vt:lpstr>
      <vt:lpstr>Rockwell</vt:lpstr>
      <vt:lpstr>Advantage</vt:lpstr>
      <vt:lpstr>Sophomore Success </vt:lpstr>
      <vt:lpstr>What I already know:</vt:lpstr>
      <vt:lpstr>Where you should be as a sophomore:</vt:lpstr>
      <vt:lpstr>What you should should be taking as a sophomore:</vt:lpstr>
      <vt:lpstr>Graduating Early- I Would LOVE to Finish Early</vt:lpstr>
      <vt:lpstr>What if I have a deficiency?</vt:lpstr>
      <vt:lpstr>What if my deficiencies are in elective courses?</vt:lpstr>
      <vt:lpstr>Prioritizing: Education and a High School Diploma are Important</vt:lpstr>
      <vt:lpstr>Prioritizing: Education and a High School Diploma are Important</vt:lpstr>
      <vt:lpstr>Advocate for Yourself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Sophomore Success </dc:title>
  <dc:creator>Alissa Wilmet</dc:creator>
  <cp:lastModifiedBy>Kristen Quintana</cp:lastModifiedBy>
  <cp:revision>1</cp:revision>
  <dcterms:created xsi:type="dcterms:W3CDTF">2015-02-04T21:34:28Z</dcterms:created>
  <dcterms:modified xsi:type="dcterms:W3CDTF">2021-04-15T18:42:25Z</dcterms:modified>
</cp:coreProperties>
</file>