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0E6396F-24E5-447C-A7BA-EA1F58C99A85}" type="datetimeFigureOut">
              <a:rPr lang="en-US" smtClean="0"/>
              <a:t>2/20/17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6B697ED-EFA0-4A5B-8C9A-AC4FD4C9B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396F-24E5-447C-A7BA-EA1F58C99A85}" type="datetimeFigureOut">
              <a:rPr lang="en-US" smtClean="0"/>
              <a:t>2/20/17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97ED-EFA0-4A5B-8C9A-AC4FD4C9B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396F-24E5-447C-A7BA-EA1F58C99A85}" type="datetimeFigureOut">
              <a:rPr lang="en-US" smtClean="0"/>
              <a:t>2/20/17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97ED-EFA0-4A5B-8C9A-AC4FD4C9B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396F-24E5-447C-A7BA-EA1F58C99A85}" type="datetimeFigureOut">
              <a:rPr lang="en-US" smtClean="0"/>
              <a:t>2/20/17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97ED-EFA0-4A5B-8C9A-AC4FD4C9B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396F-24E5-447C-A7BA-EA1F58C99A85}" type="datetimeFigureOut">
              <a:rPr lang="en-US" smtClean="0"/>
              <a:t>2/20/17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97ED-EFA0-4A5B-8C9A-AC4FD4C9B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396F-24E5-447C-A7BA-EA1F58C99A85}" type="datetimeFigureOut">
              <a:rPr lang="en-US" smtClean="0"/>
              <a:t>2/20/17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97ED-EFA0-4A5B-8C9A-AC4FD4C9B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E6396F-24E5-447C-A7BA-EA1F58C99A85}" type="datetimeFigureOut">
              <a:rPr lang="en-US" smtClean="0"/>
              <a:t>2/20/17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B697ED-EFA0-4A5B-8C9A-AC4FD4C9BB2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0E6396F-24E5-447C-A7BA-EA1F58C99A85}" type="datetimeFigureOut">
              <a:rPr lang="en-US" smtClean="0"/>
              <a:t>2/20/17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B697ED-EFA0-4A5B-8C9A-AC4FD4C9B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396F-24E5-447C-A7BA-EA1F58C99A85}" type="datetimeFigureOut">
              <a:rPr lang="en-US" smtClean="0"/>
              <a:t>2/20/17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97ED-EFA0-4A5B-8C9A-AC4FD4C9B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396F-24E5-447C-A7BA-EA1F58C99A85}" type="datetimeFigureOut">
              <a:rPr lang="en-US" smtClean="0"/>
              <a:t>2/20/17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97ED-EFA0-4A5B-8C9A-AC4FD4C9B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396F-24E5-447C-A7BA-EA1F58C99A85}" type="datetimeFigureOut">
              <a:rPr lang="en-US" smtClean="0"/>
              <a:t>2/20/17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97ED-EFA0-4A5B-8C9A-AC4FD4C9B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0E6396F-24E5-447C-A7BA-EA1F58C99A85}" type="datetimeFigureOut">
              <a:rPr lang="en-US" smtClean="0"/>
              <a:t>2/20/17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6B697ED-EFA0-4A5B-8C9A-AC4FD4C9BB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oG64GWpE9J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Socratic Seminar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i="1" dirty="0"/>
              <a:t>I cannot teach anybody anything, I can only make them think</a:t>
            </a:r>
            <a:r>
              <a:rPr lang="en-US" i="1" dirty="0" smtClean="0"/>
              <a:t>.” - Socrates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386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Accountable Talk Sentence Starters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add your thoughts:</a:t>
            </a:r>
          </a:p>
          <a:p>
            <a:pPr lvl="1"/>
            <a:r>
              <a:rPr lang="en-US" dirty="0" smtClean="0"/>
              <a:t>I agree with ______________ because…</a:t>
            </a:r>
          </a:p>
          <a:p>
            <a:pPr lvl="1"/>
            <a:r>
              <a:rPr lang="en-US" dirty="0" smtClean="0"/>
              <a:t>I disagree with ___________ because…</a:t>
            </a:r>
          </a:p>
          <a:p>
            <a:pPr lvl="1"/>
            <a:r>
              <a:rPr lang="en-US" dirty="0" smtClean="0"/>
              <a:t>That reminds me of…</a:t>
            </a:r>
          </a:p>
          <a:p>
            <a:pPr lvl="1"/>
            <a:r>
              <a:rPr lang="en-US" dirty="0" smtClean="0"/>
              <a:t>I predict…</a:t>
            </a:r>
          </a:p>
          <a:p>
            <a:pPr lvl="1"/>
            <a:r>
              <a:rPr lang="en-US" dirty="0" smtClean="0"/>
              <a:t>I figured out…</a:t>
            </a:r>
          </a:p>
          <a:p>
            <a:pPr lvl="1"/>
            <a:r>
              <a:rPr lang="en-US" dirty="0" smtClean="0"/>
              <a:t>I also noticed…</a:t>
            </a:r>
          </a:p>
          <a:p>
            <a:pPr lvl="1"/>
            <a:r>
              <a:rPr lang="en-US" dirty="0" smtClean="0"/>
              <a:t>I’d like to add that…</a:t>
            </a:r>
          </a:p>
          <a:p>
            <a:pPr lvl="1"/>
            <a:r>
              <a:rPr lang="en-US" dirty="0" smtClean="0"/>
              <a:t>According to the evidence, I think…</a:t>
            </a:r>
          </a:p>
          <a:p>
            <a:pPr lvl="1"/>
            <a:r>
              <a:rPr lang="en-US" dirty="0" smtClean="0"/>
              <a:t>That idea doesn’t make sense because…</a:t>
            </a:r>
          </a:p>
        </p:txBody>
      </p:sp>
    </p:spTree>
    <p:extLst>
      <p:ext uri="{BB962C8B-B14F-4D97-AF65-F5344CB8AC3E}">
        <p14:creationId xmlns:p14="http://schemas.microsoft.com/office/powerpoint/2010/main" val="2006779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Accountable Talk Sentence Starters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ask general questions:</a:t>
            </a:r>
          </a:p>
          <a:p>
            <a:pPr lvl="1"/>
            <a:r>
              <a:rPr lang="en-US" dirty="0" smtClean="0"/>
              <a:t>I wonder why…</a:t>
            </a:r>
          </a:p>
          <a:p>
            <a:pPr lvl="1"/>
            <a:r>
              <a:rPr lang="en-US" dirty="0" smtClean="0"/>
              <a:t>I have a question about…</a:t>
            </a:r>
          </a:p>
          <a:p>
            <a:pPr lvl="1"/>
            <a:r>
              <a:rPr lang="en-US" dirty="0" smtClean="0"/>
              <a:t>I don’t understand…</a:t>
            </a:r>
          </a:p>
          <a:p>
            <a:pPr lvl="1"/>
            <a:r>
              <a:rPr lang="en-US" dirty="0" smtClean="0"/>
              <a:t>How does that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870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Accountable Talk Sentence Starters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reply to a previous speaker:</a:t>
            </a:r>
          </a:p>
          <a:p>
            <a:pPr lvl="1"/>
            <a:r>
              <a:rPr lang="en-US" dirty="0" smtClean="0"/>
              <a:t>Say more about what you mean.</a:t>
            </a:r>
          </a:p>
          <a:p>
            <a:pPr lvl="1"/>
            <a:r>
              <a:rPr lang="en-US" dirty="0" smtClean="0"/>
              <a:t>I don’t understand what you mean.</a:t>
            </a:r>
          </a:p>
          <a:p>
            <a:pPr lvl="1"/>
            <a:r>
              <a:rPr lang="en-US" dirty="0" smtClean="0"/>
              <a:t>Where is the information that makes you say that?</a:t>
            </a:r>
          </a:p>
          <a:p>
            <a:pPr lvl="1"/>
            <a:r>
              <a:rPr lang="en-US" dirty="0" smtClean="0"/>
              <a:t>Can you show where that is in the… text/data/illustration?</a:t>
            </a:r>
          </a:p>
          <a:p>
            <a:pPr lvl="1"/>
            <a:r>
              <a:rPr lang="en-US" dirty="0" smtClean="0"/>
              <a:t>What is your evidence?</a:t>
            </a:r>
          </a:p>
          <a:p>
            <a:pPr lvl="1"/>
            <a:r>
              <a:rPr lang="en-US" dirty="0" smtClean="0"/>
              <a:t>Why do you think that?</a:t>
            </a:r>
          </a:p>
          <a:p>
            <a:pPr lvl="1"/>
            <a:r>
              <a:rPr lang="en-US" dirty="0" smtClean="0"/>
              <a:t>How do you know that?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93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Accountable Talk Sentence Starters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help keep everyone on track:</a:t>
            </a:r>
          </a:p>
          <a:p>
            <a:pPr lvl="1"/>
            <a:r>
              <a:rPr lang="en-US" dirty="0" smtClean="0"/>
              <a:t>We’re getting too far way from the topic.</a:t>
            </a:r>
          </a:p>
          <a:p>
            <a:pPr lvl="1"/>
            <a:r>
              <a:rPr lang="en-US" dirty="0" smtClean="0"/>
              <a:t>How does that relate to the topic?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500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Accountable Talk &amp; Incorporating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incorporate others into the conversation</a:t>
            </a:r>
            <a:r>
              <a:rPr lang="is-IS" dirty="0" smtClean="0"/>
              <a:t>…</a:t>
            </a:r>
          </a:p>
          <a:p>
            <a:pPr lvl="1"/>
            <a:r>
              <a:rPr lang="is-IS" dirty="0" smtClean="0"/>
              <a:t>What do you think, (name)?</a:t>
            </a:r>
          </a:p>
          <a:p>
            <a:pPr lvl="1"/>
            <a:r>
              <a:rPr lang="is-IS" dirty="0" smtClean="0"/>
              <a:t>I would like to know what (name) thinks?</a:t>
            </a:r>
          </a:p>
          <a:p>
            <a:pPr lvl="1"/>
            <a:r>
              <a:rPr lang="is-IS" dirty="0" smtClean="0"/>
              <a:t>I was wondering what (name) thinks about...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52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will the Socratic Seminar Look like?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72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2400" dirty="0" smtClean="0"/>
              <a:t>You have already read and annotated your article(s)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dirty="0" smtClean="0"/>
              <a:t>Half the class will discuss in the inner circle, while the other half observes in the outer circle</a:t>
            </a:r>
          </a:p>
          <a:p>
            <a:pPr marL="916686" lvl="1" indent="-514350"/>
            <a:r>
              <a:rPr lang="en-US" sz="2200" dirty="0" smtClean="0"/>
              <a:t>Inner circle, you must contribute your 2 cents to the conversation (put a penny in your cup each time you make an important contribution)</a:t>
            </a:r>
          </a:p>
          <a:p>
            <a:pPr marL="916686" lvl="1" indent="-514350"/>
            <a:r>
              <a:rPr lang="en-US" sz="2200" dirty="0" smtClean="0"/>
              <a:t>Outer circle, you must observe your partner and fill in your worksheet</a:t>
            </a:r>
          </a:p>
        </p:txBody>
      </p:sp>
    </p:spTree>
    <p:extLst>
      <p:ext uri="{BB962C8B-B14F-4D97-AF65-F5344CB8AC3E}">
        <p14:creationId xmlns:p14="http://schemas.microsoft.com/office/powerpoint/2010/main" val="940656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 startAt="3"/>
            </a:pPr>
            <a:r>
              <a:rPr lang="en-US" sz="2400" dirty="0" smtClean="0"/>
              <a:t>As your Do Now today you had to write three questions about the topic we are discussing</a:t>
            </a:r>
          </a:p>
          <a:p>
            <a:pPr marL="624078" indent="-514350">
              <a:buFont typeface="+mj-lt"/>
              <a:buAutoNum type="arabicPeriod" startAt="3"/>
            </a:pPr>
            <a:r>
              <a:rPr lang="en-US" sz="2400" dirty="0" smtClean="0"/>
              <a:t>One person from the inner circle will be selected to begin by asking one of their questions</a:t>
            </a:r>
          </a:p>
          <a:p>
            <a:pPr marL="624078" indent="-514350">
              <a:buFont typeface="+mj-lt"/>
              <a:buAutoNum type="arabicPeriod" startAt="3"/>
            </a:pPr>
            <a:r>
              <a:rPr lang="en-US" sz="2400" dirty="0" smtClean="0"/>
              <a:t>10 minutes of discussion</a:t>
            </a:r>
          </a:p>
          <a:p>
            <a:pPr marL="624078" indent="-514350">
              <a:buFont typeface="+mj-lt"/>
              <a:buAutoNum type="arabicPeriod" startAt="3"/>
            </a:pPr>
            <a:r>
              <a:rPr lang="en-US" sz="2400" dirty="0" smtClean="0"/>
              <a:t>3 minute coaching session with your outer circle partner</a:t>
            </a:r>
          </a:p>
          <a:p>
            <a:pPr marL="624078" indent="-514350">
              <a:buFont typeface="+mj-lt"/>
              <a:buAutoNum type="arabicPeriod" startAt="3"/>
            </a:pPr>
            <a:r>
              <a:rPr lang="en-US" sz="2400" dirty="0" smtClean="0"/>
              <a:t>5 minutes of discussion to wrap up and make final contributions</a:t>
            </a:r>
          </a:p>
          <a:p>
            <a:pPr marL="624078" indent="-514350">
              <a:buFont typeface="+mj-lt"/>
              <a:buAutoNum type="arabicPeriod" startAt="3"/>
            </a:pPr>
            <a:r>
              <a:rPr lang="en-US" sz="2400" dirty="0" smtClean="0"/>
              <a:t>Switch – the inner circle becomes the outer circle and the discussion begins again</a:t>
            </a:r>
            <a:endParaRPr lang="en-US" sz="2200" dirty="0" smtClean="0"/>
          </a:p>
          <a:p>
            <a:pPr marL="624078" indent="-514350">
              <a:buFont typeface="+mj-lt"/>
              <a:buAutoNum type="arabicPeriod" startAt="3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5276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Socratic Seminar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Socratic seminars have rules that may not apply to other forms of </a:t>
            </a:r>
            <a:r>
              <a:rPr lang="en-US" dirty="0" smtClean="0"/>
              <a:t>discussion</a:t>
            </a:r>
          </a:p>
          <a:p>
            <a:r>
              <a:rPr lang="en-US" dirty="0"/>
              <a:t>B</a:t>
            </a:r>
            <a:r>
              <a:rPr lang="en-US" dirty="0" smtClean="0"/>
              <a:t>efore we begin it </a:t>
            </a:r>
            <a:r>
              <a:rPr lang="en-US" dirty="0"/>
              <a:t>is important that everyone is aware of the </a:t>
            </a:r>
            <a:r>
              <a:rPr lang="en-US" dirty="0" smtClean="0"/>
              <a:t>norms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www.youtube.com/watch?v=oG64GWpE9Jo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57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</a:t>
            </a:r>
            <a:r>
              <a:rPr lang="en-US" dirty="0"/>
              <a:t>to each other, not </a:t>
            </a:r>
            <a:r>
              <a:rPr lang="en-US" dirty="0" smtClean="0"/>
              <a:t>to the teacher</a:t>
            </a:r>
            <a:endParaRPr lang="en-US" dirty="0"/>
          </a:p>
          <a:p>
            <a:r>
              <a:rPr lang="en-US" dirty="0" smtClean="0"/>
              <a:t>Refer </a:t>
            </a:r>
            <a:r>
              <a:rPr lang="en-US" dirty="0"/>
              <a:t>to evidence from the text to support your ideas.</a:t>
            </a:r>
          </a:p>
          <a:p>
            <a:r>
              <a:rPr lang="en-US" dirty="0" smtClean="0"/>
              <a:t>Ask </a:t>
            </a:r>
            <a:r>
              <a:rPr lang="en-US" dirty="0"/>
              <a:t>questions if you do not understand what someone has said, or you can paraphrase what another student has said for clarification. (“I think you said this, is that right</a:t>
            </a:r>
            <a:r>
              <a:rPr lang="en-US" dirty="0" smtClean="0"/>
              <a:t>?”)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179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not raise </a:t>
            </a:r>
            <a:r>
              <a:rPr lang="en-US" dirty="0"/>
              <a:t>your hands to speak, but please pay attention to your “airtime” – how much you have spoken in relation to other students</a:t>
            </a:r>
            <a:r>
              <a:rPr lang="en-US" dirty="0" smtClean="0"/>
              <a:t>.</a:t>
            </a:r>
          </a:p>
          <a:p>
            <a:r>
              <a:rPr lang="en-US" dirty="0"/>
              <a:t>Don’t interrupt.</a:t>
            </a:r>
          </a:p>
          <a:p>
            <a:r>
              <a:rPr lang="en-US" dirty="0" smtClean="0"/>
              <a:t>Don’t </a:t>
            </a:r>
            <a:r>
              <a:rPr lang="en-US" dirty="0"/>
              <a:t>put down the ideas of another student. Without judging the student who you may disagree with, state your alternate interpretation or ask a follow-up question to help probe or clarify an idea</a:t>
            </a:r>
            <a:r>
              <a:rPr lang="en-US" dirty="0" smtClean="0"/>
              <a:t>.</a:t>
            </a:r>
            <a:endParaRPr lang="en-US" dirty="0"/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529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Accountable Talk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Scientists argue, but they argue about ideas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738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Accountable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accountable talk, we increase our understanding and strengthen our reasoning skills by discussing ideas and linking them to reliable sources of evidence</a:t>
            </a:r>
          </a:p>
          <a:p>
            <a:r>
              <a:rPr lang="en-US" dirty="0" smtClean="0"/>
              <a:t>Accountable talk will help you be a better think and problem solver, and will help you understand complex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140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Accountable Talk in our class: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see and hear each other</a:t>
            </a:r>
          </a:p>
          <a:p>
            <a:r>
              <a:rPr lang="en-US" dirty="0" smtClean="0"/>
              <a:t>We listen to each other without interrupting the current speaker</a:t>
            </a:r>
          </a:p>
          <a:p>
            <a:r>
              <a:rPr lang="en-US" dirty="0" smtClean="0"/>
              <a:t>We build on each other’s ideas, making sure our contributions are relevant to the topic</a:t>
            </a:r>
          </a:p>
          <a:p>
            <a:r>
              <a:rPr lang="en-US" dirty="0" smtClean="0"/>
              <a:t>We speak respectfully to one another, challenging arguments, not the speaker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405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Accountable Talk with info &amp; evidence: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refer to reliable sources of evidence and information</a:t>
            </a:r>
          </a:p>
          <a:p>
            <a:r>
              <a:rPr lang="en-US" dirty="0" smtClean="0"/>
              <a:t>We question and check evidence that is offered by others</a:t>
            </a:r>
          </a:p>
          <a:p>
            <a:r>
              <a:rPr lang="en-US" dirty="0" smtClean="0"/>
              <a:t>We can challenge the quality of each other’s assumptions, evidence, reasoning, or conclusions</a:t>
            </a:r>
          </a:p>
          <a:p>
            <a:r>
              <a:rPr lang="en-US" dirty="0" smtClean="0"/>
              <a:t>Connect with knowledge previously gained</a:t>
            </a:r>
          </a:p>
        </p:txBody>
      </p:sp>
    </p:spTree>
    <p:extLst>
      <p:ext uri="{BB962C8B-B14F-4D97-AF65-F5344CB8AC3E}">
        <p14:creationId xmlns:p14="http://schemas.microsoft.com/office/powerpoint/2010/main" val="3906713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Accountable Talk &amp; Logical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work to connect evidence and inferences to identify the most plausible explanation</a:t>
            </a:r>
          </a:p>
          <a:p>
            <a:r>
              <a:rPr lang="en-US" dirty="0" smtClean="0"/>
              <a:t>We seek and use credible facts</a:t>
            </a:r>
          </a:p>
          <a:p>
            <a:r>
              <a:rPr lang="en-US" dirty="0" smtClean="0"/>
              <a:t>We examine evidence critically</a:t>
            </a:r>
          </a:p>
          <a:p>
            <a:r>
              <a:rPr lang="en-US" dirty="0" smtClean="0"/>
              <a:t>We test our own understandings of 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92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146</TotalTime>
  <Words>733</Words>
  <Application>Microsoft Macintosh PowerPoint</Application>
  <PresentationFormat>On-screen Show (4:3)</PresentationFormat>
  <Paragraphs>83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Georgia</vt:lpstr>
      <vt:lpstr>Trebuchet MS</vt:lpstr>
      <vt:lpstr>Wingdings 2</vt:lpstr>
      <vt:lpstr>Urban</vt:lpstr>
      <vt:lpstr>Socratic Seminar</vt:lpstr>
      <vt:lpstr>Socratic Seminar</vt:lpstr>
      <vt:lpstr>Rules</vt:lpstr>
      <vt:lpstr>Rules</vt:lpstr>
      <vt:lpstr>Accountable Talk</vt:lpstr>
      <vt:lpstr>Accountable Talk</vt:lpstr>
      <vt:lpstr>Accountable Talk in our class:</vt:lpstr>
      <vt:lpstr>Accountable Talk with info &amp; evidence:</vt:lpstr>
      <vt:lpstr>Accountable Talk &amp; Logical Thinking</vt:lpstr>
      <vt:lpstr>Accountable Talk Sentence Starters</vt:lpstr>
      <vt:lpstr>Accountable Talk Sentence Starters</vt:lpstr>
      <vt:lpstr>Accountable Talk Sentence Starters</vt:lpstr>
      <vt:lpstr>Accountable Talk Sentence Starters</vt:lpstr>
      <vt:lpstr>Accountable Talk &amp; Incorporating Others</vt:lpstr>
      <vt:lpstr>What will the Socratic Seminar Look like?</vt:lpstr>
      <vt:lpstr>Procedure</vt:lpstr>
      <vt:lpstr>Procedure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Accountable Talk</dc:title>
  <dc:creator>Kristen Quintana</dc:creator>
  <cp:lastModifiedBy>Kristen Quintana</cp:lastModifiedBy>
  <cp:revision>10</cp:revision>
  <dcterms:created xsi:type="dcterms:W3CDTF">2014-08-21T18:44:45Z</dcterms:created>
  <dcterms:modified xsi:type="dcterms:W3CDTF">2017-02-20T23:18:43Z</dcterms:modified>
</cp:coreProperties>
</file>