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6D24F-A4BE-A44B-B54B-8449015BEC2E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83F78-1717-344B-9DC4-F87A5E50D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86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www.monmouth.edu</a:t>
            </a:r>
            <a:r>
              <a:rPr lang="en-US" dirty="0" smtClean="0"/>
              <a:t>/</a:t>
            </a:r>
            <a:r>
              <a:rPr lang="en-US" dirty="0" err="1" smtClean="0"/>
              <a:t>uploadedFiles</a:t>
            </a:r>
            <a:r>
              <a:rPr lang="en-US" dirty="0" smtClean="0"/>
              <a:t>/</a:t>
            </a:r>
            <a:r>
              <a:rPr lang="en-US" dirty="0" err="1" smtClean="0"/>
              <a:t>Resources_for_Writers</a:t>
            </a:r>
            <a:r>
              <a:rPr lang="en-US" dirty="0" smtClean="0"/>
              <a:t>/</a:t>
            </a:r>
            <a:r>
              <a:rPr lang="en-US" dirty="0" err="1" smtClean="0"/>
              <a:t>The_Writing_Process</a:t>
            </a:r>
            <a:r>
              <a:rPr lang="en-US" dirty="0" smtClean="0"/>
              <a:t>/Paragraphs2013.pdf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7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paragraph?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</a:t>
            </a:r>
            <a:r>
              <a:rPr lang="en-US" dirty="0" smtClean="0"/>
              <a:t>roup </a:t>
            </a:r>
            <a:r>
              <a:rPr lang="en-US" dirty="0"/>
              <a:t>of sentences that </a:t>
            </a:r>
            <a:r>
              <a:rPr lang="en-US" dirty="0" smtClean="0"/>
              <a:t>develops/expands upon a </a:t>
            </a:r>
            <a:r>
              <a:rPr lang="en-US" dirty="0"/>
              <a:t>single </a:t>
            </a:r>
            <a:r>
              <a:rPr lang="en-US" dirty="0" smtClean="0"/>
              <a:t>idea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order for a paragraph to be effective, it must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egin </a:t>
            </a:r>
            <a:r>
              <a:rPr lang="en-US" dirty="0"/>
              <a:t>with a topic </a:t>
            </a:r>
            <a:r>
              <a:rPr lang="en-US" dirty="0" smtClean="0"/>
              <a:t>sentence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sentences that support the main idea of that </a:t>
            </a:r>
            <a:r>
              <a:rPr lang="en-US" dirty="0" smtClean="0"/>
              <a:t>paragraph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aintain </a:t>
            </a:r>
            <a:r>
              <a:rPr lang="en-US" dirty="0"/>
              <a:t>a consistent </a:t>
            </a:r>
            <a:r>
              <a:rPr lang="en-US" dirty="0" smtClean="0"/>
              <a:t>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1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effective paragraph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Presents </a:t>
            </a:r>
            <a:r>
              <a:rPr lang="en-US" dirty="0"/>
              <a:t>a single idea </a:t>
            </a:r>
          </a:p>
          <a:p>
            <a:r>
              <a:rPr lang="en-US" dirty="0"/>
              <a:t>B</a:t>
            </a:r>
            <a:r>
              <a:rPr lang="en-US" dirty="0" smtClean="0"/>
              <a:t>egins </a:t>
            </a:r>
            <a:r>
              <a:rPr lang="en-US" dirty="0"/>
              <a:t>with a topic sentence that makes this single idea evident </a:t>
            </a:r>
          </a:p>
          <a:p>
            <a:r>
              <a:rPr lang="en-US" dirty="0"/>
              <a:t>C</a:t>
            </a:r>
            <a:r>
              <a:rPr lang="en-US" dirty="0" smtClean="0"/>
              <a:t>ontains </a:t>
            </a:r>
            <a:r>
              <a:rPr lang="en-US" dirty="0"/>
              <a:t>support in form of sentences that convey this single idea </a:t>
            </a:r>
          </a:p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strategically organized to maintain flow </a:t>
            </a:r>
          </a:p>
          <a:p>
            <a:r>
              <a:rPr lang="en-US" dirty="0"/>
              <a:t>M</a:t>
            </a:r>
            <a:r>
              <a:rPr lang="en-US" dirty="0" smtClean="0"/>
              <a:t>aintains </a:t>
            </a:r>
            <a:r>
              <a:rPr lang="en-US" dirty="0"/>
              <a:t>your essay’s objective </a:t>
            </a:r>
          </a:p>
          <a:p>
            <a:r>
              <a:rPr lang="en-US" dirty="0"/>
              <a:t>I</a:t>
            </a:r>
            <a:r>
              <a:rPr lang="en-US" dirty="0" smtClean="0"/>
              <a:t>nforms </a:t>
            </a:r>
            <a:r>
              <a:rPr lang="en-US" dirty="0"/>
              <a:t>and entertains your reader about your paper’s overall </a:t>
            </a:r>
            <a:r>
              <a:rPr lang="en-US" dirty="0" smtClean="0"/>
              <a:t>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3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elements of a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essential elements that an effective paragraph should consistently contain: </a:t>
            </a:r>
            <a:endParaRPr lang="en-US" dirty="0" smtClean="0"/>
          </a:p>
          <a:p>
            <a:pPr lvl="1"/>
            <a:r>
              <a:rPr lang="en-US" dirty="0" smtClean="0"/>
              <a:t>Unity</a:t>
            </a:r>
          </a:p>
          <a:p>
            <a:pPr lvl="1"/>
            <a:r>
              <a:rPr lang="en-US" dirty="0" smtClean="0"/>
              <a:t>Coherence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topic </a:t>
            </a:r>
            <a:r>
              <a:rPr lang="en-US" dirty="0" smtClean="0"/>
              <a:t>sentence</a:t>
            </a:r>
          </a:p>
          <a:p>
            <a:pPr lvl="1"/>
            <a:r>
              <a:rPr lang="en-US" dirty="0" smtClean="0"/>
              <a:t>Sufficient development</a:t>
            </a:r>
          </a:p>
        </p:txBody>
      </p:sp>
    </p:spTree>
    <p:extLst>
      <p:ext uri="{BB962C8B-B14F-4D97-AF65-F5344CB8AC3E}">
        <p14:creationId xmlns:p14="http://schemas.microsoft.com/office/powerpoint/2010/main" val="172797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aragraph </a:t>
            </a:r>
            <a:r>
              <a:rPr lang="en-US" dirty="0"/>
              <a:t>must focus solely on a single idea, point, or argument that is being </a:t>
            </a:r>
            <a:r>
              <a:rPr lang="en-US" dirty="0" smtClean="0"/>
              <a:t>discussed</a:t>
            </a:r>
          </a:p>
          <a:p>
            <a:r>
              <a:rPr lang="en-US" dirty="0"/>
              <a:t>P</a:t>
            </a:r>
            <a:r>
              <a:rPr lang="en-US" dirty="0" smtClean="0"/>
              <a:t>aragraph </a:t>
            </a:r>
            <a:r>
              <a:rPr lang="en-US" dirty="0"/>
              <a:t>should not begin to stray and develop new </a:t>
            </a:r>
            <a:r>
              <a:rPr lang="en-US" dirty="0" smtClean="0"/>
              <a:t>ideas</a:t>
            </a:r>
          </a:p>
          <a:p>
            <a:r>
              <a:rPr lang="en-US" dirty="0" smtClean="0"/>
              <a:t>If </a:t>
            </a:r>
            <a:r>
              <a:rPr lang="en-US" dirty="0"/>
              <a:t>you begin to write sentence that wander from the paragraph’s main idea, then it is time to start a new paragraph. </a:t>
            </a:r>
          </a:p>
        </p:txBody>
      </p:sp>
    </p:spTree>
    <p:extLst>
      <p:ext uri="{BB962C8B-B14F-4D97-AF65-F5344CB8AC3E}">
        <p14:creationId xmlns:p14="http://schemas.microsoft.com/office/powerpoint/2010/main" val="12953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commonly referred to as the flow of your </a:t>
            </a:r>
            <a:r>
              <a:rPr lang="en-US" dirty="0" smtClean="0"/>
              <a:t>writing</a:t>
            </a:r>
          </a:p>
          <a:p>
            <a:r>
              <a:rPr lang="en-US" dirty="0" smtClean="0"/>
              <a:t>Helps the </a:t>
            </a:r>
            <a:r>
              <a:rPr lang="en-US" dirty="0"/>
              <a:t>reader </a:t>
            </a:r>
            <a:r>
              <a:rPr lang="en-US" dirty="0" smtClean="0"/>
              <a:t>to </a:t>
            </a:r>
            <a:r>
              <a:rPr lang="en-US" dirty="0"/>
              <a:t>understand the main idea that you have </a:t>
            </a:r>
            <a:r>
              <a:rPr lang="en-US" dirty="0" smtClean="0"/>
              <a:t>presented</a:t>
            </a:r>
          </a:p>
          <a:p>
            <a:r>
              <a:rPr lang="en-US" dirty="0" smtClean="0"/>
              <a:t>How </a:t>
            </a:r>
            <a:r>
              <a:rPr lang="en-US" dirty="0"/>
              <a:t>can you ensure that your paragraph maintains a flow?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/>
              <a:t>presenting your main idea in your topic </a:t>
            </a:r>
            <a:r>
              <a:rPr lang="en-US" dirty="0" smtClean="0"/>
              <a:t>sentence each </a:t>
            </a:r>
            <a:r>
              <a:rPr lang="en-US" dirty="0"/>
              <a:t>sentence following must build upon each other in an organized </a:t>
            </a:r>
            <a:r>
              <a:rPr lang="en-US" dirty="0" smtClean="0"/>
              <a:t>manner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writing your paragraph, go back and read aloud what you have written to make sure your ideas are clearly presented. If they are, you have developed a coherent paragraph! </a:t>
            </a:r>
          </a:p>
        </p:txBody>
      </p:sp>
    </p:spTree>
    <p:extLst>
      <p:ext uri="{BB962C8B-B14F-4D97-AF65-F5344CB8AC3E}">
        <p14:creationId xmlns:p14="http://schemas.microsoft.com/office/powerpoint/2010/main" val="130864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most </a:t>
            </a:r>
            <a:r>
              <a:rPr lang="en-US" dirty="0"/>
              <a:t>important part of your </a:t>
            </a:r>
            <a:r>
              <a:rPr lang="en-US" dirty="0" smtClean="0"/>
              <a:t>paragraph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tells the reader the general idea of your paragraphs </a:t>
            </a:r>
          </a:p>
          <a:p>
            <a:r>
              <a:rPr lang="en-US" dirty="0" smtClean="0"/>
              <a:t>It should </a:t>
            </a:r>
            <a:r>
              <a:rPr lang="en-US" dirty="0"/>
              <a:t>essentially “hook” them into wanting to read more!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topic sentence helps to provide a “general summary” for your </a:t>
            </a:r>
            <a:r>
              <a:rPr lang="en-US" dirty="0" smtClean="0"/>
              <a:t>paragraph</a:t>
            </a:r>
          </a:p>
          <a:p>
            <a:r>
              <a:rPr lang="en-US" dirty="0" smtClean="0"/>
              <a:t>A </a:t>
            </a:r>
            <a:r>
              <a:rPr lang="en-US" dirty="0"/>
              <a:t>reader should encounter the topic sentence and have a general idea of what the paragraph will continue to </a:t>
            </a:r>
            <a:r>
              <a:rPr lang="en-US" dirty="0" smtClean="0"/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2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dirty="0"/>
              <a:t>essential that this topic be sufficiently </a:t>
            </a:r>
            <a:r>
              <a:rPr lang="en-US" dirty="0" smtClean="0"/>
              <a:t>developed</a:t>
            </a:r>
          </a:p>
          <a:p>
            <a:r>
              <a:rPr lang="en-US" dirty="0" smtClean="0"/>
              <a:t>Do </a:t>
            </a:r>
            <a:r>
              <a:rPr lang="en-US" dirty="0"/>
              <a:t>not limit yourself to a set number of </a:t>
            </a:r>
            <a:r>
              <a:rPr lang="en-US" dirty="0" smtClean="0"/>
              <a:t>sentences</a:t>
            </a:r>
            <a:endParaRPr lang="en-US" dirty="0"/>
          </a:p>
          <a:p>
            <a:pPr lvl="1"/>
            <a:r>
              <a:rPr lang="en-US" dirty="0" smtClean="0"/>
              <a:t>Your </a:t>
            </a:r>
            <a:r>
              <a:rPr lang="en-US" dirty="0"/>
              <a:t>paragraph should not be too short or too long, but it should be an appropriate length to </a:t>
            </a:r>
            <a:r>
              <a:rPr lang="en-US" dirty="0" smtClean="0"/>
              <a:t>develop the </a:t>
            </a:r>
            <a:r>
              <a:rPr lang="en-US" dirty="0"/>
              <a:t>entirety of your paragraph’s </a:t>
            </a:r>
            <a:r>
              <a:rPr lang="en-US" dirty="0" smtClean="0"/>
              <a:t>idea</a:t>
            </a:r>
          </a:p>
          <a:p>
            <a:r>
              <a:rPr lang="en-US" dirty="0" smtClean="0"/>
              <a:t>A </a:t>
            </a:r>
            <a:r>
              <a:rPr lang="en-US" dirty="0"/>
              <a:t>reader should not be left with questions after a sufficiently development </a:t>
            </a:r>
            <a:r>
              <a:rPr lang="en-US" dirty="0" smtClean="0"/>
              <a:t>paragraph</a:t>
            </a:r>
          </a:p>
          <a:p>
            <a:r>
              <a:rPr lang="en-US" dirty="0" smtClean="0"/>
              <a:t>In </a:t>
            </a:r>
            <a:r>
              <a:rPr lang="en-US" dirty="0"/>
              <a:t>order to achieve this, you can provide examples, cite work, provide necessary definitions, describe, analyze, and organize your </a:t>
            </a:r>
            <a:r>
              <a:rPr lang="en-US" dirty="0" smtClean="0"/>
              <a:t>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415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Paragraphs</vt:lpstr>
      <vt:lpstr>What is a paragraph?</vt:lpstr>
      <vt:lpstr>An effective paragraph…</vt:lpstr>
      <vt:lpstr>Essential elements of a paragraph</vt:lpstr>
      <vt:lpstr>Unity</vt:lpstr>
      <vt:lpstr>Coherence</vt:lpstr>
      <vt:lpstr>Topic Sentence</vt:lpstr>
      <vt:lpstr>Sufficient Development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Paragraphs</dc:title>
  <dc:creator>Kristen Quintana</dc:creator>
  <cp:lastModifiedBy>Kristen Quintana</cp:lastModifiedBy>
  <cp:revision>6</cp:revision>
  <dcterms:created xsi:type="dcterms:W3CDTF">2018-02-22T21:07:23Z</dcterms:created>
  <dcterms:modified xsi:type="dcterms:W3CDTF">2018-02-22T21:30:57Z</dcterms:modified>
</cp:coreProperties>
</file>