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3" r:id="rId25"/>
    <p:sldId id="284" r:id="rId26"/>
    <p:sldId id="280" r:id="rId27"/>
    <p:sldId id="281" r:id="rId28"/>
    <p:sldId id="282" r:id="rId29"/>
    <p:sldId id="285" r:id="rId30"/>
    <p:sldId id="288"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5"/>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221DA-9AE1-3146-BA56-C24970D4E41B}" type="datetimeFigureOut">
              <a:rPr lang="en-US" smtClean="0"/>
              <a:t>4/7/17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CD4E7-7ABD-2243-B4B3-8AEC8B9991E3}" type="slidenum">
              <a:rPr lang="en-US" smtClean="0"/>
              <a:t>‹#›</a:t>
            </a:fld>
            <a:endParaRPr lang="en-US"/>
          </a:p>
        </p:txBody>
      </p:sp>
    </p:spTree>
    <p:extLst>
      <p:ext uri="{BB962C8B-B14F-4D97-AF65-F5344CB8AC3E}">
        <p14:creationId xmlns:p14="http://schemas.microsoft.com/office/powerpoint/2010/main" val="13508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F0960A-8476-9342-8CFD-B820D8A7191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F0960A-8476-9342-8CFD-B820D8A7191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F0960A-8476-9342-8CFD-B820D8A7191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F0960A-8476-9342-8CFD-B820D8A7191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F0960A-8476-9342-8CFD-B820D8A7191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F0960A-8476-9342-8CFD-B820D8A7191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F0960A-8476-9342-8CFD-B820D8A7191A}" type="datetimeFigureOut">
              <a:rPr lang="en-US" smtClean="0"/>
              <a:t>4/7/17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F0960A-8476-9342-8CFD-B820D8A7191A}" type="datetimeFigureOut">
              <a:rPr lang="en-US" smtClean="0"/>
              <a:t>4/7/17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0960A-8476-9342-8CFD-B820D8A7191A}" type="datetimeFigureOut">
              <a:rPr lang="en-US" smtClean="0"/>
              <a:t>4/7/17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0960A-8476-9342-8CFD-B820D8A7191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0960A-8476-9342-8CFD-B820D8A7191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24E79-EB85-1D41-A782-51F287C716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0960A-8476-9342-8CFD-B820D8A7191A}" type="datetimeFigureOut">
              <a:rPr lang="en-US" smtClean="0"/>
              <a:t>4/7/17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24E79-EB85-1D41-A782-51F287C716E7}" type="slidenum">
              <a:rPr lang="en-US" smtClean="0"/>
              <a:t>‹#›</a:t>
            </a:fld>
            <a:endParaRPr lang="en-US"/>
          </a:p>
        </p:txBody>
      </p:sp>
    </p:spTree>
    <p:extLst>
      <p:ext uri="{BB962C8B-B14F-4D97-AF65-F5344CB8AC3E}">
        <p14:creationId xmlns:p14="http://schemas.microsoft.com/office/powerpoint/2010/main" val="13757127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dlet.com/kristen8/4o3as5nzx7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GV6M4wQ8O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Efq-aNBkv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Industrial Revolution, Colonialism, and Imperialism </a:t>
            </a:r>
            <a:br>
              <a:rPr lang="en-US" dirty="0" smtClean="0"/>
            </a:br>
            <a:r>
              <a:rPr lang="en-US" dirty="0" smtClean="0"/>
              <a:t>Do </a:t>
            </a:r>
            <a:r>
              <a:rPr lang="en-US" dirty="0" err="1" smtClean="0"/>
              <a:t>Nows</a:t>
            </a:r>
            <a:endParaRPr lang="en-US" dirty="0"/>
          </a:p>
        </p:txBody>
      </p:sp>
      <p:sp>
        <p:nvSpPr>
          <p:cNvPr id="3" name="Subtitle 2"/>
          <p:cNvSpPr>
            <a:spLocks noGrp="1"/>
          </p:cNvSpPr>
          <p:nvPr>
            <p:ph type="subTitle" idx="1"/>
          </p:nvPr>
        </p:nvSpPr>
        <p:spPr/>
        <p:txBody>
          <a:bodyPr/>
          <a:lstStyle/>
          <a:p>
            <a:r>
              <a:rPr lang="en-US" dirty="0"/>
              <a:t>World History 10A</a:t>
            </a:r>
          </a:p>
        </p:txBody>
      </p:sp>
    </p:spTree>
    <p:extLst>
      <p:ext uri="{BB962C8B-B14F-4D97-AF65-F5344CB8AC3E}">
        <p14:creationId xmlns:p14="http://schemas.microsoft.com/office/powerpoint/2010/main" val="194361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Brainstorm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Individually or with the people at your table fill in the topic brainstorm on page 12 of your packet</a:t>
            </a:r>
          </a:p>
          <a:p>
            <a:pPr marL="514350" indent="-514350">
              <a:buFont typeface="+mj-lt"/>
              <a:buAutoNum type="arabicPeriod"/>
            </a:pPr>
            <a:r>
              <a:rPr lang="en-US" dirty="0" smtClean="0"/>
              <a:t>Visit the website below and use the password “encompass” to access the </a:t>
            </a:r>
            <a:r>
              <a:rPr lang="en-US" dirty="0" err="1" smtClean="0"/>
              <a:t>padlet</a:t>
            </a:r>
            <a:endParaRPr lang="en-US" dirty="0" smtClean="0"/>
          </a:p>
          <a:p>
            <a:pPr lvl="1"/>
            <a:r>
              <a:rPr lang="en-US" dirty="0">
                <a:hlinkClick r:id="rId2"/>
              </a:rPr>
              <a:t>https://</a:t>
            </a:r>
            <a:r>
              <a:rPr lang="en-US" dirty="0" smtClean="0">
                <a:hlinkClick r:id="rId2"/>
              </a:rPr>
              <a:t>padlet.com/kristen8/4o3as5nzx7de</a:t>
            </a:r>
            <a:r>
              <a:rPr lang="en-US" dirty="0" smtClean="0"/>
              <a:t> </a:t>
            </a:r>
            <a:endParaRPr lang="en-US" dirty="0"/>
          </a:p>
          <a:p>
            <a:pPr marL="514350" indent="-514350">
              <a:buFont typeface="+mj-lt"/>
              <a:buAutoNum type="arabicPeriod"/>
            </a:pPr>
            <a:r>
              <a:rPr lang="en-US" dirty="0" smtClean="0"/>
              <a:t>In the appropriate box, add the ideas from your group to the </a:t>
            </a:r>
            <a:r>
              <a:rPr lang="en-US" dirty="0" err="1" smtClean="0"/>
              <a:t>padlet</a:t>
            </a:r>
            <a:endParaRPr lang="en-US" dirty="0" smtClean="0"/>
          </a:p>
          <a:p>
            <a:pPr lvl="1"/>
            <a:r>
              <a:rPr lang="en-US" dirty="0" smtClean="0"/>
              <a:t>You may use your phone to do this, but if I catch you on a website or app other than </a:t>
            </a:r>
            <a:r>
              <a:rPr lang="en-US" dirty="0" err="1" smtClean="0"/>
              <a:t>padlet</a:t>
            </a:r>
            <a:r>
              <a:rPr lang="en-US" dirty="0" smtClean="0"/>
              <a:t> I will ask you to take your phone to Laure</a:t>
            </a:r>
            <a:endParaRPr lang="en-US" dirty="0"/>
          </a:p>
        </p:txBody>
      </p:sp>
    </p:spTree>
    <p:extLst>
      <p:ext uri="{BB962C8B-B14F-4D97-AF65-F5344CB8AC3E}">
        <p14:creationId xmlns:p14="http://schemas.microsoft.com/office/powerpoint/2010/main" val="161811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DN6: My Interests 1/25/17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a:t>
            </a:r>
            <a:r>
              <a:rPr lang="en-US" u="sng" dirty="0" smtClean="0"/>
              <a:t>in complete sentences</a:t>
            </a:r>
            <a:r>
              <a:rPr lang="en-US" dirty="0" smtClean="0"/>
              <a:t>.</a:t>
            </a:r>
          </a:p>
          <a:p>
            <a:endParaRPr lang="en-US" dirty="0"/>
          </a:p>
          <a:p>
            <a:pPr marL="514350" indent="-514350">
              <a:buFont typeface="+mj-lt"/>
              <a:buAutoNum type="arabicPeriod"/>
            </a:pPr>
            <a:r>
              <a:rPr lang="en-US" dirty="0" smtClean="0"/>
              <a:t>What topics of history interest you?</a:t>
            </a:r>
          </a:p>
          <a:p>
            <a:pPr marL="514350" indent="-514350">
              <a:buFont typeface="+mj-lt"/>
              <a:buAutoNum type="arabicPeriod"/>
            </a:pPr>
            <a:r>
              <a:rPr lang="en-US" dirty="0" smtClean="0"/>
              <a:t>What current events interest you?</a:t>
            </a:r>
          </a:p>
          <a:p>
            <a:pPr marL="514350" indent="-514350">
              <a:buFont typeface="+mj-lt"/>
              <a:buAutoNum type="arabicPeriod"/>
            </a:pPr>
            <a:r>
              <a:rPr lang="en-US" dirty="0" smtClean="0"/>
              <a:t>Can any of your answers from #s 1 or 2 be used for your National History Day project? (remember it must relate to the theme, Taking a Stand in History) </a:t>
            </a:r>
            <a:endParaRPr lang="en-US" dirty="0"/>
          </a:p>
        </p:txBody>
      </p:sp>
    </p:spTree>
    <p:extLst>
      <p:ext uri="{BB962C8B-B14F-4D97-AF65-F5344CB8AC3E}">
        <p14:creationId xmlns:p14="http://schemas.microsoft.com/office/powerpoint/2010/main" val="1845965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Research</a:t>
            </a:r>
            <a:endParaRPr lang="en-US" dirty="0"/>
          </a:p>
        </p:txBody>
      </p:sp>
      <p:sp>
        <p:nvSpPr>
          <p:cNvPr id="3" name="Content Placeholder 2"/>
          <p:cNvSpPr>
            <a:spLocks noGrp="1"/>
          </p:cNvSpPr>
          <p:nvPr>
            <p:ph idx="1"/>
          </p:nvPr>
        </p:nvSpPr>
        <p:spPr>
          <a:xfrm>
            <a:off x="838200" y="1306286"/>
            <a:ext cx="10515600" cy="5272644"/>
          </a:xfrm>
        </p:spPr>
        <p:txBody>
          <a:bodyPr>
            <a:normAutofit/>
          </a:bodyPr>
          <a:lstStyle/>
          <a:p>
            <a:pPr marL="514350" indent="-514350">
              <a:buFont typeface="+mj-lt"/>
              <a:buAutoNum type="arabicPeriod"/>
            </a:pPr>
            <a:r>
              <a:rPr lang="en-US" dirty="0" smtClean="0"/>
              <a:t>Pick a partner (if you want</a:t>
            </a:r>
            <a:r>
              <a:rPr lang="is-IS" dirty="0" smtClean="0"/>
              <a:t>… remember Kristen’s lecture from yesterday)</a:t>
            </a:r>
          </a:p>
          <a:p>
            <a:pPr lvl="1"/>
            <a:r>
              <a:rPr lang="is-IS" sz="2000" dirty="0" smtClean="0"/>
              <a:t>Essays must be completed alone. Performances can have up to three people in a group. All other projects can have a max of two people.</a:t>
            </a:r>
          </a:p>
          <a:p>
            <a:pPr marL="514350" indent="-514350">
              <a:buFont typeface="+mj-lt"/>
              <a:buAutoNum type="arabicPeriod"/>
            </a:pPr>
            <a:r>
              <a:rPr lang="is-IS" dirty="0" smtClean="0"/>
              <a:t>You may share a binder paper. F</a:t>
            </a:r>
            <a:r>
              <a:rPr lang="en-US" dirty="0" smtClean="0"/>
              <a:t>o</a:t>
            </a:r>
            <a:r>
              <a:rPr lang="is-IS" dirty="0" smtClean="0"/>
              <a:t>ld it into quarters.</a:t>
            </a:r>
          </a:p>
          <a:p>
            <a:pPr marL="514350" indent="-514350">
              <a:buFont typeface="+mj-lt"/>
              <a:buAutoNum type="arabicPeriod"/>
            </a:pPr>
            <a:r>
              <a:rPr lang="is-IS" dirty="0" smtClean="0"/>
              <a:t>Pick 4 topics from your DO NOW and write one topic in each of the four corners of your paper</a:t>
            </a:r>
          </a:p>
          <a:p>
            <a:pPr lvl="1"/>
            <a:r>
              <a:rPr lang="is-IS" sz="2000" dirty="0" smtClean="0"/>
              <a:t>It would be fair for each of you to pick two topics from your Do Now</a:t>
            </a:r>
          </a:p>
          <a:p>
            <a:pPr marL="514350" indent="-514350">
              <a:buFont typeface="+mj-lt"/>
              <a:buAutoNum type="arabicPeriod"/>
            </a:pPr>
            <a:r>
              <a:rPr lang="en-US" dirty="0" smtClean="0"/>
              <a:t>You will have 20 minutes to research each topic and write three facts down about each one.</a:t>
            </a:r>
          </a:p>
          <a:p>
            <a:pPr marL="514350" indent="-514350">
              <a:buFont typeface="+mj-lt"/>
              <a:buAutoNum type="arabicPeriod"/>
            </a:pPr>
            <a:r>
              <a:rPr lang="en-US" dirty="0" smtClean="0"/>
              <a:t>At least one fact in each section must explain how this topic relates to the theme, Taking a Stand in History.</a:t>
            </a:r>
            <a:endParaRPr lang="en-US" dirty="0"/>
          </a:p>
        </p:txBody>
      </p:sp>
    </p:spTree>
    <p:extLst>
      <p:ext uri="{BB962C8B-B14F-4D97-AF65-F5344CB8AC3E}">
        <p14:creationId xmlns:p14="http://schemas.microsoft.com/office/powerpoint/2010/main" val="44574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486887"/>
          <a:ext cx="10515600" cy="5807034"/>
        </p:xfrm>
        <a:graphic>
          <a:graphicData uri="http://schemas.openxmlformats.org/drawingml/2006/table">
            <a:tbl>
              <a:tblPr firstRow="1" bandRow="1">
                <a:tableStyleId>{5940675A-B579-460E-94D1-54222C63F5DA}</a:tableStyleId>
              </a:tblPr>
              <a:tblGrid>
                <a:gridCol w="5257800"/>
                <a:gridCol w="5257800"/>
              </a:tblGrid>
              <a:tr h="2903517">
                <a:tc>
                  <a:txBody>
                    <a:bodyPr/>
                    <a:lstStyle/>
                    <a:p>
                      <a:pPr algn="ctr"/>
                      <a:r>
                        <a:rPr lang="en-US" sz="3200" dirty="0" smtClean="0"/>
                        <a:t>Martin Luther King</a:t>
                      </a:r>
                    </a:p>
                    <a:p>
                      <a:pPr marL="457200" indent="-457200" algn="l">
                        <a:buFont typeface="Arial" charset="0"/>
                        <a:buChar char="•"/>
                      </a:pPr>
                      <a:r>
                        <a:rPr lang="en-US" sz="3200" dirty="0" smtClean="0"/>
                        <a:t>Fact</a:t>
                      </a:r>
                      <a:r>
                        <a:rPr lang="en-US" sz="3200" baseline="0" dirty="0" smtClean="0"/>
                        <a:t> 1</a:t>
                      </a:r>
                    </a:p>
                    <a:p>
                      <a:pPr marL="457200" indent="-457200" algn="l">
                        <a:buFont typeface="Arial" charset="0"/>
                        <a:buChar char="•"/>
                      </a:pPr>
                      <a:r>
                        <a:rPr lang="en-US" sz="3200" baseline="0" dirty="0" smtClean="0"/>
                        <a:t>Fact 2</a:t>
                      </a:r>
                    </a:p>
                    <a:p>
                      <a:pPr marL="457200" indent="-457200" algn="l">
                        <a:buFont typeface="Arial" charset="0"/>
                        <a:buChar char="•"/>
                      </a:pPr>
                      <a:r>
                        <a:rPr lang="en-US" sz="3200" baseline="0" dirty="0" smtClean="0"/>
                        <a:t>Fact 3 – relates to taking a stand</a:t>
                      </a:r>
                      <a:endParaRPr lang="en-US" sz="3200" dirty="0"/>
                    </a:p>
                  </a:txBody>
                  <a:tcPr/>
                </a:tc>
                <a:tc>
                  <a:txBody>
                    <a:bodyPr/>
                    <a:lstStyle/>
                    <a:p>
                      <a:pPr algn="ctr"/>
                      <a:r>
                        <a:rPr lang="en-US" sz="3200" dirty="0" smtClean="0"/>
                        <a:t>Galileo</a:t>
                      </a:r>
                    </a:p>
                    <a:p>
                      <a:pPr marL="457200" indent="-457200" algn="l">
                        <a:buFont typeface="Arial" charset="0"/>
                        <a:buChar char="•"/>
                      </a:pPr>
                      <a:r>
                        <a:rPr lang="en-US" sz="3200" dirty="0" smtClean="0"/>
                        <a:t>Fact</a:t>
                      </a:r>
                      <a:r>
                        <a:rPr lang="en-US" sz="3200" baseline="0" dirty="0" smtClean="0"/>
                        <a:t> 1</a:t>
                      </a:r>
                    </a:p>
                    <a:p>
                      <a:pPr marL="457200" indent="-457200" algn="l">
                        <a:buFont typeface="Arial" charset="0"/>
                        <a:buChar char="•"/>
                      </a:pPr>
                      <a:r>
                        <a:rPr lang="en-US" sz="3200" baseline="0" dirty="0" smtClean="0"/>
                        <a:t>Fact 2</a:t>
                      </a:r>
                    </a:p>
                    <a:p>
                      <a:pPr marL="457200" indent="-457200" algn="l">
                        <a:buFont typeface="Arial" charset="0"/>
                        <a:buChar char="•"/>
                      </a:pPr>
                      <a:r>
                        <a:rPr lang="en-US" sz="3200" baseline="0" dirty="0" smtClean="0"/>
                        <a:t>Fact 3 – relates to taking a stand</a:t>
                      </a:r>
                      <a:endParaRPr lang="en-US" sz="3200" dirty="0" smtClean="0"/>
                    </a:p>
                  </a:txBody>
                  <a:tcPr/>
                </a:tc>
              </a:tr>
              <a:tr h="2903517">
                <a:tc>
                  <a:txBody>
                    <a:bodyPr/>
                    <a:lstStyle/>
                    <a:p>
                      <a:pPr algn="ctr"/>
                      <a:r>
                        <a:rPr lang="en-US" sz="3200" dirty="0" smtClean="0"/>
                        <a:t>Dakota Access Pipeline</a:t>
                      </a:r>
                    </a:p>
                    <a:p>
                      <a:pPr marL="457200" indent="-457200" algn="l">
                        <a:buFont typeface="Arial" charset="0"/>
                        <a:buChar char="•"/>
                      </a:pPr>
                      <a:r>
                        <a:rPr lang="en-US" sz="3200" dirty="0" smtClean="0"/>
                        <a:t>Fact</a:t>
                      </a:r>
                      <a:r>
                        <a:rPr lang="en-US" sz="3200" baseline="0" dirty="0" smtClean="0"/>
                        <a:t> 1</a:t>
                      </a:r>
                    </a:p>
                    <a:p>
                      <a:pPr marL="457200" indent="-457200" algn="l">
                        <a:buFont typeface="Arial" charset="0"/>
                        <a:buChar char="•"/>
                      </a:pPr>
                      <a:r>
                        <a:rPr lang="en-US" sz="3200" baseline="0" dirty="0" smtClean="0"/>
                        <a:t>Fact 2</a:t>
                      </a:r>
                    </a:p>
                    <a:p>
                      <a:pPr marL="457200" indent="-457200" algn="l">
                        <a:buFont typeface="Arial" charset="0"/>
                        <a:buChar char="•"/>
                      </a:pPr>
                      <a:r>
                        <a:rPr lang="en-US" sz="3200" baseline="0" dirty="0" smtClean="0"/>
                        <a:t>Fact 3 – relates to taking a stand</a:t>
                      </a:r>
                      <a:endParaRPr lang="en-US" sz="3200" dirty="0" smtClean="0"/>
                    </a:p>
                  </a:txBody>
                  <a:tcPr/>
                </a:tc>
                <a:tc>
                  <a:txBody>
                    <a:bodyPr/>
                    <a:lstStyle/>
                    <a:p>
                      <a:pPr algn="ctr"/>
                      <a:r>
                        <a:rPr lang="en-US" sz="3200" dirty="0" smtClean="0"/>
                        <a:t>Women’s Suffrage</a:t>
                      </a:r>
                    </a:p>
                    <a:p>
                      <a:pPr marL="457200" indent="-457200" algn="l">
                        <a:buFont typeface="Arial" charset="0"/>
                        <a:buChar char="•"/>
                      </a:pPr>
                      <a:r>
                        <a:rPr lang="en-US" sz="3200" dirty="0" smtClean="0"/>
                        <a:t>Fact</a:t>
                      </a:r>
                      <a:r>
                        <a:rPr lang="en-US" sz="3200" baseline="0" dirty="0" smtClean="0"/>
                        <a:t> 1</a:t>
                      </a:r>
                    </a:p>
                    <a:p>
                      <a:pPr marL="457200" indent="-457200" algn="l">
                        <a:buFont typeface="Arial" charset="0"/>
                        <a:buChar char="•"/>
                      </a:pPr>
                      <a:r>
                        <a:rPr lang="en-US" sz="3200" baseline="0" dirty="0" smtClean="0"/>
                        <a:t>Fact 2</a:t>
                      </a:r>
                    </a:p>
                    <a:p>
                      <a:pPr marL="457200" indent="-457200" algn="l">
                        <a:buFont typeface="Arial" charset="0"/>
                        <a:buChar char="•"/>
                      </a:pPr>
                      <a:r>
                        <a:rPr lang="en-US" sz="3200" baseline="0" dirty="0" smtClean="0"/>
                        <a:t>Fact 3 – relates to taking a stand</a:t>
                      </a:r>
                      <a:endParaRPr lang="en-US" sz="3200" dirty="0" smtClean="0"/>
                    </a:p>
                  </a:txBody>
                  <a:tcPr/>
                </a:tc>
              </a:tr>
            </a:tbl>
          </a:graphicData>
        </a:graphic>
      </p:graphicFrame>
    </p:spTree>
    <p:extLst>
      <p:ext uri="{BB962C8B-B14F-4D97-AF65-F5344CB8AC3E}">
        <p14:creationId xmlns:p14="http://schemas.microsoft.com/office/powerpoint/2010/main" val="1166547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5"/>
            <a:ext cx="10515600" cy="1325563"/>
          </a:xfrm>
        </p:spPr>
        <p:txBody>
          <a:bodyPr/>
          <a:lstStyle/>
          <a:p>
            <a:r>
              <a:rPr lang="en-US" dirty="0" smtClean="0"/>
              <a:t>Narrowing Your Topic </a:t>
            </a:r>
            <a:r>
              <a:rPr lang="en-US" dirty="0" err="1" smtClean="0"/>
              <a:t>pg</a:t>
            </a:r>
            <a:r>
              <a:rPr lang="en-US" dirty="0" smtClean="0"/>
              <a:t> 13</a:t>
            </a:r>
            <a:endParaRPr lang="en-US" dirty="0"/>
          </a:p>
        </p:txBody>
      </p:sp>
      <p:pic>
        <p:nvPicPr>
          <p:cNvPr id="4" name="Picture 3"/>
          <p:cNvPicPr>
            <a:picLocks noChangeAspect="1"/>
          </p:cNvPicPr>
          <p:nvPr/>
        </p:nvPicPr>
        <p:blipFill>
          <a:blip r:embed="rId2"/>
          <a:stretch>
            <a:fillRect/>
          </a:stretch>
        </p:blipFill>
        <p:spPr>
          <a:xfrm>
            <a:off x="1873161" y="1442145"/>
            <a:ext cx="8445678" cy="5190223"/>
          </a:xfrm>
          <a:prstGeom prst="rect">
            <a:avLst/>
          </a:prstGeom>
        </p:spPr>
      </p:pic>
    </p:spTree>
    <p:extLst>
      <p:ext uri="{BB962C8B-B14F-4D97-AF65-F5344CB8AC3E}">
        <p14:creationId xmlns:p14="http://schemas.microsoft.com/office/powerpoint/2010/main" val="1787484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33"/>
            <a:ext cx="10515600" cy="1325563"/>
          </a:xfrm>
        </p:spPr>
        <p:txBody>
          <a:bodyPr/>
          <a:lstStyle/>
          <a:p>
            <a:r>
              <a:rPr lang="en-US" dirty="0" smtClean="0"/>
              <a:t>Narrowing Your Topic </a:t>
            </a:r>
            <a:r>
              <a:rPr lang="en-US" dirty="0" err="1" smtClean="0"/>
              <a:t>pg</a:t>
            </a:r>
            <a:r>
              <a:rPr lang="en-US" dirty="0" smtClean="0"/>
              <a:t> 13 - Examples</a:t>
            </a:r>
            <a:endParaRPr lang="en-US" dirty="0"/>
          </a:p>
        </p:txBody>
      </p:sp>
      <p:pic>
        <p:nvPicPr>
          <p:cNvPr id="4" name="Picture 3"/>
          <p:cNvPicPr>
            <a:picLocks noChangeAspect="1"/>
          </p:cNvPicPr>
          <p:nvPr/>
        </p:nvPicPr>
        <p:blipFill rotWithShape="1">
          <a:blip r:embed="rId2"/>
          <a:srcRect l="4188" t="3648" r="4642" b="2814"/>
          <a:stretch/>
        </p:blipFill>
        <p:spPr>
          <a:xfrm>
            <a:off x="1084613" y="1265178"/>
            <a:ext cx="10022774" cy="5396878"/>
          </a:xfrm>
          <a:prstGeom prst="rect">
            <a:avLst/>
          </a:prstGeom>
        </p:spPr>
      </p:pic>
    </p:spTree>
    <p:extLst>
      <p:ext uri="{BB962C8B-B14F-4D97-AF65-F5344CB8AC3E}">
        <p14:creationId xmlns:p14="http://schemas.microsoft.com/office/powerpoint/2010/main" val="1105169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Topic pg14</a:t>
            </a:r>
            <a:endParaRPr lang="en-US" dirty="0"/>
          </a:p>
        </p:txBody>
      </p:sp>
      <p:sp>
        <p:nvSpPr>
          <p:cNvPr id="3" name="Content Placeholder 2"/>
          <p:cNvSpPr>
            <a:spLocks noGrp="1"/>
          </p:cNvSpPr>
          <p:nvPr>
            <p:ph idx="1"/>
          </p:nvPr>
        </p:nvSpPr>
        <p:spPr/>
        <p:txBody>
          <a:bodyPr>
            <a:normAutofit/>
          </a:bodyPr>
          <a:lstStyle/>
          <a:p>
            <a:r>
              <a:rPr lang="en-US" dirty="0" smtClean="0"/>
              <a:t>Once you have chosen your preliminary topic write your name (and your partner’s name(s) if applicable) on an index card with your topic and turn it into Kristen, Kristin, or Roxy</a:t>
            </a:r>
          </a:p>
        </p:txBody>
      </p:sp>
    </p:spTree>
    <p:extLst>
      <p:ext uri="{BB962C8B-B14F-4D97-AF65-F5344CB8AC3E}">
        <p14:creationId xmlns:p14="http://schemas.microsoft.com/office/powerpoint/2010/main" val="999656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My Topic </a:t>
            </a:r>
            <a:r>
              <a:rPr lang="en-US" dirty="0" err="1" smtClean="0"/>
              <a:t>pg</a:t>
            </a:r>
            <a:r>
              <a:rPr lang="en-US" dirty="0" smtClean="0"/>
              <a:t> 14</a:t>
            </a:r>
            <a:endParaRPr lang="en-US" dirty="0"/>
          </a:p>
        </p:txBody>
      </p:sp>
      <p:sp>
        <p:nvSpPr>
          <p:cNvPr id="3" name="Content Placeholder 2"/>
          <p:cNvSpPr>
            <a:spLocks noGrp="1"/>
          </p:cNvSpPr>
          <p:nvPr>
            <p:ph idx="1"/>
          </p:nvPr>
        </p:nvSpPr>
        <p:spPr/>
        <p:txBody>
          <a:bodyPr/>
          <a:lstStyle/>
          <a:p>
            <a:r>
              <a:rPr lang="en-US" dirty="0"/>
              <a:t>Primary Source – is an artifact, a document, diary, manuscript, autobiography, a recording, or other source of information that was created at the time under study</a:t>
            </a:r>
            <a:r>
              <a:rPr lang="en-US" dirty="0" smtClean="0"/>
              <a:t>.</a:t>
            </a:r>
          </a:p>
          <a:p>
            <a:r>
              <a:rPr lang="en-US" dirty="0" smtClean="0"/>
              <a:t>Can you think of more examples of primary sources?</a:t>
            </a:r>
            <a:endParaRPr lang="en-US" dirty="0"/>
          </a:p>
          <a:p>
            <a:endParaRPr lang="en-US" dirty="0"/>
          </a:p>
          <a:p>
            <a:r>
              <a:rPr lang="en-US" dirty="0"/>
              <a:t>Secondary Source - created after the time period being studied by someone who did not experience first-hand or participate in the events or conditions you're </a:t>
            </a:r>
            <a:r>
              <a:rPr lang="en-US" dirty="0" smtClean="0"/>
              <a:t>researching</a:t>
            </a:r>
          </a:p>
          <a:p>
            <a:r>
              <a:rPr lang="en-US" dirty="0" smtClean="0"/>
              <a:t>Can you think of examples of secondary sources?</a:t>
            </a:r>
            <a:endParaRPr lang="en-US" dirty="0"/>
          </a:p>
          <a:p>
            <a:endParaRPr lang="en-US" dirty="0"/>
          </a:p>
        </p:txBody>
      </p:sp>
    </p:spTree>
    <p:extLst>
      <p:ext uri="{BB962C8B-B14F-4D97-AF65-F5344CB8AC3E}">
        <p14:creationId xmlns:p14="http://schemas.microsoft.com/office/powerpoint/2010/main" val="14605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DN7: </a:t>
            </a:r>
            <a:r>
              <a:rPr lang="en-US" dirty="0" smtClean="0"/>
              <a:t>Free </a:t>
            </a:r>
            <a:r>
              <a:rPr lang="en-US" smtClean="0"/>
              <a:t>Write 1/26/17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r>
              <a:rPr lang="en-US" dirty="0" smtClean="0"/>
              <a:t>.</a:t>
            </a:r>
            <a:endParaRPr lang="en-US" dirty="0"/>
          </a:p>
        </p:txBody>
      </p:sp>
    </p:spTree>
    <p:extLst>
      <p:ext uri="{BB962C8B-B14F-4D97-AF65-F5344CB8AC3E}">
        <p14:creationId xmlns:p14="http://schemas.microsoft.com/office/powerpoint/2010/main" val="203070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Tickets: Practice Claim Writing</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Write a claim to answer each of the following questions:</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Should the United States care about pollution in China?</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Will humans be able to live on Mars in our lifetime?</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Should construction on the Dakota Access Pipeline be terminated?</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Should parents be allowed to choose the sex of their children?</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Should the </a:t>
            </a:r>
            <a:r>
              <a:rPr lang="en-US" dirty="0" err="1" smtClean="0"/>
              <a:t>prinson</a:t>
            </a:r>
            <a:r>
              <a:rPr lang="en-US" dirty="0" smtClean="0"/>
              <a:t> in Guantanamo Bay be closed?</a:t>
            </a:r>
            <a:endParaRPr lang="en-US" dirty="0"/>
          </a:p>
        </p:txBody>
      </p:sp>
    </p:spTree>
    <p:extLst>
      <p:ext uri="{BB962C8B-B14F-4D97-AF65-F5344CB8AC3E}">
        <p14:creationId xmlns:p14="http://schemas.microsoft.com/office/powerpoint/2010/main" val="80672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DN50: Factory System 12/5/16</a:t>
            </a:r>
            <a:endParaRPr lang="en-US" dirty="0"/>
          </a:p>
        </p:txBody>
      </p:sp>
      <p:sp>
        <p:nvSpPr>
          <p:cNvPr id="3" name="Content Placeholder 2"/>
          <p:cNvSpPr>
            <a:spLocks noGrp="1"/>
          </p:cNvSpPr>
          <p:nvPr>
            <p:ph idx="1"/>
          </p:nvPr>
        </p:nvSpPr>
        <p:spPr/>
        <p:txBody>
          <a:bodyPr/>
          <a:lstStyle/>
          <a:p>
            <a:r>
              <a:rPr lang="en-US" dirty="0"/>
              <a:t>In the DO NOW section of your </a:t>
            </a:r>
            <a:r>
              <a:rPr lang="en-US" dirty="0" smtClean="0"/>
              <a:t>folder respond to </a:t>
            </a:r>
            <a:r>
              <a:rPr lang="en-US" smtClean="0"/>
              <a:t>the following prompt in </a:t>
            </a:r>
            <a:r>
              <a:rPr lang="en-US" dirty="0" smtClean="0"/>
              <a:t>at least </a:t>
            </a:r>
            <a:r>
              <a:rPr lang="en-US" u="sng" dirty="0" smtClean="0"/>
              <a:t>three complete sentences.</a:t>
            </a:r>
          </a:p>
          <a:p>
            <a:endParaRPr lang="en-US" dirty="0"/>
          </a:p>
          <a:p>
            <a:r>
              <a:rPr lang="en-US" dirty="0" smtClean="0"/>
              <a:t>Describe the factory system in England. </a:t>
            </a:r>
            <a:endParaRPr lang="en-US" dirty="0"/>
          </a:p>
          <a:p>
            <a:endParaRPr lang="en-US" dirty="0"/>
          </a:p>
        </p:txBody>
      </p:sp>
    </p:spTree>
    <p:extLst>
      <p:ext uri="{BB962C8B-B14F-4D97-AF65-F5344CB8AC3E}">
        <p14:creationId xmlns:p14="http://schemas.microsoft.com/office/powerpoint/2010/main" val="90882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DN8: My Topic 1/30/17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in </a:t>
            </a:r>
            <a:r>
              <a:rPr lang="en-US" u="sng" dirty="0" smtClean="0"/>
              <a:t>complete sentences</a:t>
            </a:r>
            <a:r>
              <a:rPr lang="en-US" dirty="0" smtClean="0"/>
              <a:t>. </a:t>
            </a:r>
          </a:p>
          <a:p>
            <a:endParaRPr lang="en-US" dirty="0"/>
          </a:p>
          <a:p>
            <a:pPr marL="514350" indent="-514350">
              <a:buFont typeface="+mj-lt"/>
              <a:buAutoNum type="arabicPeriod"/>
            </a:pPr>
            <a:r>
              <a:rPr lang="en-US" dirty="0" smtClean="0"/>
              <a:t>What is the topic you have chosen to research of National History Day?</a:t>
            </a:r>
          </a:p>
          <a:p>
            <a:pPr marL="514350" indent="-514350">
              <a:buFont typeface="+mj-lt"/>
              <a:buAutoNum type="arabicPeriod"/>
            </a:pPr>
            <a:r>
              <a:rPr lang="en-US" dirty="0" smtClean="0"/>
              <a:t>What do you already know about your topic? </a:t>
            </a:r>
          </a:p>
          <a:p>
            <a:pPr marL="514350" indent="-514350">
              <a:buFont typeface="+mj-lt"/>
              <a:buAutoNum type="arabicPeriod"/>
            </a:pPr>
            <a:r>
              <a:rPr lang="en-US" smtClean="0"/>
              <a:t>What do you want to know about your topic?</a:t>
            </a:r>
            <a:endParaRPr lang="en-US"/>
          </a:p>
        </p:txBody>
      </p:sp>
    </p:spTree>
    <p:extLst>
      <p:ext uri="{BB962C8B-B14F-4D97-AF65-F5344CB8AC3E}">
        <p14:creationId xmlns:p14="http://schemas.microsoft.com/office/powerpoint/2010/main" val="162294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DN9: Write this down! 1/31/17</a:t>
            </a:r>
            <a:endParaRPr lang="en-US" dirty="0"/>
          </a:p>
        </p:txBody>
      </p:sp>
      <p:sp>
        <p:nvSpPr>
          <p:cNvPr id="3" name="Content Placeholder 2"/>
          <p:cNvSpPr>
            <a:spLocks noGrp="1"/>
          </p:cNvSpPr>
          <p:nvPr>
            <p:ph idx="1"/>
          </p:nvPr>
        </p:nvSpPr>
        <p:spPr/>
        <p:txBody>
          <a:bodyPr/>
          <a:lstStyle/>
          <a:p>
            <a:r>
              <a:rPr lang="en-US" dirty="0" smtClean="0"/>
              <a:t>Inside of your folder make sure you have written down the following information:</a:t>
            </a:r>
          </a:p>
          <a:p>
            <a:pPr lvl="1"/>
            <a:r>
              <a:rPr lang="en-US" dirty="0" smtClean="0"/>
              <a:t>kristen@encompassacademy.org</a:t>
            </a:r>
          </a:p>
          <a:p>
            <a:pPr lvl="1"/>
            <a:r>
              <a:rPr lang="en-US" dirty="0" err="1" smtClean="0"/>
              <a:t>Kristenq.weebly.com</a:t>
            </a:r>
            <a:endParaRPr lang="en-US" dirty="0" smtClean="0"/>
          </a:p>
          <a:p>
            <a:pPr lvl="1"/>
            <a:endParaRPr lang="en-US" dirty="0"/>
          </a:p>
          <a:p>
            <a:r>
              <a:rPr lang="en-US" dirty="0" smtClean="0"/>
              <a:t>On the front of your NHD packet make sure you have filled in the following blanks:</a:t>
            </a:r>
          </a:p>
          <a:p>
            <a:pPr lvl="1"/>
            <a:r>
              <a:rPr lang="en-US" dirty="0" smtClean="0"/>
              <a:t>Project Due Date: March 6</a:t>
            </a:r>
            <a:r>
              <a:rPr lang="en-US" baseline="30000" dirty="0" smtClean="0"/>
              <a:t>th</a:t>
            </a:r>
            <a:r>
              <a:rPr lang="en-US" dirty="0"/>
              <a:t> </a:t>
            </a:r>
            <a:r>
              <a:rPr lang="en-US" dirty="0" smtClean="0"/>
              <a:t>2017</a:t>
            </a:r>
          </a:p>
          <a:p>
            <a:pPr lvl="1"/>
            <a:r>
              <a:rPr lang="en-US" dirty="0" smtClean="0"/>
              <a:t>Project Showcase Night: March 7</a:t>
            </a:r>
            <a:r>
              <a:rPr lang="en-US" baseline="30000" dirty="0" smtClean="0"/>
              <a:t>th</a:t>
            </a:r>
            <a:r>
              <a:rPr lang="en-US" dirty="0" smtClean="0"/>
              <a:t> 2017</a:t>
            </a:r>
            <a:endParaRPr lang="en-US" dirty="0"/>
          </a:p>
        </p:txBody>
      </p:sp>
    </p:spTree>
    <p:extLst>
      <p:ext uri="{BB962C8B-B14F-4D97-AF65-F5344CB8AC3E}">
        <p14:creationId xmlns:p14="http://schemas.microsoft.com/office/powerpoint/2010/main" val="113312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DN10: Differences 2/1/17</a:t>
            </a:r>
            <a:endParaRPr lang="en-US" dirty="0"/>
          </a:p>
        </p:txBody>
      </p:sp>
      <p:sp>
        <p:nvSpPr>
          <p:cNvPr id="3" name="Content Placeholder 2"/>
          <p:cNvSpPr>
            <a:spLocks noGrp="1"/>
          </p:cNvSpPr>
          <p:nvPr>
            <p:ph idx="1"/>
          </p:nvPr>
        </p:nvSpPr>
        <p:spPr/>
        <p:txBody>
          <a:bodyPr/>
          <a:lstStyle/>
          <a:p>
            <a:r>
              <a:rPr lang="en-US" dirty="0" smtClean="0"/>
              <a:t>In the DO NOW section of your notebook</a:t>
            </a:r>
            <a:r>
              <a:rPr lang="is-IS" dirty="0" smtClean="0"/>
              <a:t>…</a:t>
            </a:r>
          </a:p>
          <a:p>
            <a:endParaRPr lang="is-IS" dirty="0"/>
          </a:p>
          <a:p>
            <a:r>
              <a:rPr lang="is-IS" smtClean="0"/>
              <a:t>In at least </a:t>
            </a:r>
            <a:r>
              <a:rPr lang="is-IS" u="sng" smtClean="0"/>
              <a:t>three complete sentences</a:t>
            </a:r>
            <a:r>
              <a:rPr lang="is-IS" smtClean="0"/>
              <a:t> compare and contrast documents A &amp; B from your packet. </a:t>
            </a:r>
            <a:endParaRPr lang="en-US"/>
          </a:p>
        </p:txBody>
      </p:sp>
    </p:spTree>
    <p:extLst>
      <p:ext uri="{BB962C8B-B14F-4D97-AF65-F5344CB8AC3E}">
        <p14:creationId xmlns:p14="http://schemas.microsoft.com/office/powerpoint/2010/main" val="91548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DN11: </a:t>
            </a:r>
            <a:r>
              <a:rPr lang="en-US" dirty="0" err="1" smtClean="0"/>
              <a:t>Birley</a:t>
            </a:r>
            <a:r>
              <a:rPr lang="en-US" dirty="0" smtClean="0"/>
              <a:t> vs. </a:t>
            </a:r>
            <a:r>
              <a:rPr lang="en-US" smtClean="0"/>
              <a:t>Baines 2/2/17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in </a:t>
            </a:r>
            <a:r>
              <a:rPr lang="en-US" u="sng" dirty="0" smtClean="0"/>
              <a:t>complete sentences</a:t>
            </a:r>
            <a:r>
              <a:rPr lang="en-US" dirty="0" smtClean="0"/>
              <a:t> and </a:t>
            </a:r>
            <a:r>
              <a:rPr lang="en-US" u="sng" dirty="0" smtClean="0"/>
              <a:t>embed the question</a:t>
            </a:r>
            <a:r>
              <a:rPr lang="en-US" dirty="0" smtClean="0"/>
              <a:t> in your answer.</a:t>
            </a:r>
          </a:p>
          <a:p>
            <a:endParaRPr lang="en-US" dirty="0"/>
          </a:p>
          <a:p>
            <a:pPr marL="514350" indent="-514350">
              <a:buFont typeface="+mj-lt"/>
              <a:buAutoNum type="arabicPeriod"/>
            </a:pPr>
            <a:r>
              <a:rPr lang="en-US" dirty="0" smtClean="0"/>
              <a:t>How does John </a:t>
            </a:r>
            <a:r>
              <a:rPr lang="en-US" dirty="0" err="1" smtClean="0"/>
              <a:t>Birley</a:t>
            </a:r>
            <a:r>
              <a:rPr lang="en-US" dirty="0" smtClean="0"/>
              <a:t> (Doc C) describe life in a factory?</a:t>
            </a:r>
          </a:p>
          <a:p>
            <a:pPr marL="514350" indent="-514350">
              <a:buFont typeface="+mj-lt"/>
              <a:buAutoNum type="arabicPeriod"/>
            </a:pPr>
            <a:r>
              <a:rPr lang="en-US" dirty="0" smtClean="0"/>
              <a:t>How does Edward Baines (Doc D) describe life in a factory?</a:t>
            </a:r>
          </a:p>
          <a:p>
            <a:pPr marL="514350" indent="-514350">
              <a:buFont typeface="+mj-lt"/>
              <a:buAutoNum type="arabicPeriod"/>
            </a:pPr>
            <a:r>
              <a:rPr lang="en-US" dirty="0" smtClean="0"/>
              <a:t>Which document do you think is more trustworthy? Why?</a:t>
            </a:r>
            <a:endParaRPr lang="en-US" dirty="0"/>
          </a:p>
        </p:txBody>
      </p:sp>
    </p:spTree>
    <p:extLst>
      <p:ext uri="{BB962C8B-B14F-4D97-AF65-F5344CB8AC3E}">
        <p14:creationId xmlns:p14="http://schemas.microsoft.com/office/powerpoint/2010/main" val="38486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a:t>
            </a:r>
            <a:endParaRPr lang="en-US" dirty="0"/>
          </a:p>
        </p:txBody>
      </p:sp>
      <p:sp>
        <p:nvSpPr>
          <p:cNvPr id="3" name="Content Placeholder 2"/>
          <p:cNvSpPr>
            <a:spLocks noGrp="1"/>
          </p:cNvSpPr>
          <p:nvPr>
            <p:ph idx="1"/>
          </p:nvPr>
        </p:nvSpPr>
        <p:spPr/>
        <p:txBody>
          <a:bodyPr/>
          <a:lstStyle/>
          <a:p>
            <a:r>
              <a:rPr lang="en-US" dirty="0" smtClean="0"/>
              <a:t>Were textile factories bad for the health of English workers?</a:t>
            </a:r>
          </a:p>
          <a:p>
            <a:endParaRPr lang="en-US" dirty="0"/>
          </a:p>
          <a:p>
            <a:r>
              <a:rPr lang="en-US" dirty="0" smtClean="0"/>
              <a:t>Claim - pick one</a:t>
            </a:r>
          </a:p>
          <a:p>
            <a:r>
              <a:rPr lang="en-US" dirty="0" smtClean="0"/>
              <a:t>Textile factories were bad for the health of English workers.</a:t>
            </a:r>
          </a:p>
          <a:p>
            <a:r>
              <a:rPr lang="en-US" dirty="0" smtClean="0"/>
              <a:t>Textile factories were not bad for the health of English workers.</a:t>
            </a:r>
          </a:p>
        </p:txBody>
      </p:sp>
    </p:spTree>
    <p:extLst>
      <p:ext uri="{BB962C8B-B14F-4D97-AF65-F5344CB8AC3E}">
        <p14:creationId xmlns:p14="http://schemas.microsoft.com/office/powerpoint/2010/main" val="1652620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r>
              <a:rPr lang="en-US" dirty="0" smtClean="0"/>
              <a:t>Textile factories were bad for the health of English workers.</a:t>
            </a:r>
          </a:p>
          <a:p>
            <a:r>
              <a:rPr lang="en-US" dirty="0" smtClean="0"/>
              <a:t>At the end of “Dr. Warm” the author states that “When I was a surgeon in the infirmary accidents were very often admitted to the infirmary. Children’s hands and arms had been caught in the machinery.” </a:t>
            </a:r>
            <a:endParaRPr lang="en-US" dirty="0"/>
          </a:p>
        </p:txBody>
      </p:sp>
    </p:spTree>
    <p:extLst>
      <p:ext uri="{BB962C8B-B14F-4D97-AF65-F5344CB8AC3E}">
        <p14:creationId xmlns:p14="http://schemas.microsoft.com/office/powerpoint/2010/main" val="210766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DN12: Free Write 2/6/17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r>
              <a:rPr lang="en-US" dirty="0" smtClean="0"/>
              <a:t>.</a:t>
            </a:r>
            <a:endParaRPr lang="en-US" dirty="0"/>
          </a:p>
        </p:txBody>
      </p:sp>
    </p:spTree>
    <p:extLst>
      <p:ext uri="{BB962C8B-B14F-4D97-AF65-F5344CB8AC3E}">
        <p14:creationId xmlns:p14="http://schemas.microsoft.com/office/powerpoint/2010/main" val="5131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DN13: Primary &amp; Secondary</a:t>
            </a:r>
            <a:endParaRPr lang="en-US" dirty="0"/>
          </a:p>
        </p:txBody>
      </p:sp>
      <p:sp>
        <p:nvSpPr>
          <p:cNvPr id="3" name="Content Placeholder 2"/>
          <p:cNvSpPr>
            <a:spLocks noGrp="1"/>
          </p:cNvSpPr>
          <p:nvPr>
            <p:ph idx="1"/>
          </p:nvPr>
        </p:nvSpPr>
        <p:spPr>
          <a:xfrm>
            <a:off x="838200" y="1550020"/>
            <a:ext cx="10515600" cy="5029200"/>
          </a:xfrm>
        </p:spPr>
        <p:txBody>
          <a:bodyPr>
            <a:normAutofit fontScale="92500" lnSpcReduction="10000"/>
          </a:bodyPr>
          <a:lstStyle/>
          <a:p>
            <a:r>
              <a:rPr lang="en-US" dirty="0" smtClean="0"/>
              <a:t>Re do the definitions of primary and secondary sources on page 14 of your packet</a:t>
            </a:r>
          </a:p>
          <a:p>
            <a:endParaRPr lang="en-US" dirty="0" smtClean="0"/>
          </a:p>
          <a:p>
            <a:r>
              <a:rPr lang="en-US" b="1" dirty="0"/>
              <a:t>Primary Source </a:t>
            </a:r>
            <a:r>
              <a:rPr lang="en-US" dirty="0"/>
              <a:t>– is an artifact, a document, diary, manuscript, autobiography, a recording, or other source of information that was created at the time under study.</a:t>
            </a:r>
          </a:p>
          <a:p>
            <a:r>
              <a:rPr lang="en-US" dirty="0"/>
              <a:t>Can you think of more examples of primary sources?</a:t>
            </a:r>
          </a:p>
          <a:p>
            <a:endParaRPr lang="en-US" dirty="0"/>
          </a:p>
          <a:p>
            <a:r>
              <a:rPr lang="en-US" b="1" dirty="0"/>
              <a:t>Secondary Source </a:t>
            </a:r>
            <a:r>
              <a:rPr lang="en-US" dirty="0"/>
              <a:t>- created after the time period being studied by someone who did not experience first-hand or participate in the events or conditions you're researching</a:t>
            </a:r>
          </a:p>
          <a:p>
            <a:r>
              <a:rPr lang="en-US" dirty="0"/>
              <a:t>Can you think of examples of secondary sources</a:t>
            </a:r>
            <a:r>
              <a:rPr lang="en-US" dirty="0" smtClean="0"/>
              <a:t>?</a:t>
            </a:r>
            <a:endParaRPr lang="en-US" dirty="0"/>
          </a:p>
          <a:p>
            <a:endParaRPr lang="en-US" dirty="0"/>
          </a:p>
        </p:txBody>
      </p:sp>
    </p:spTree>
    <p:extLst>
      <p:ext uri="{BB962C8B-B14F-4D97-AF65-F5344CB8AC3E}">
        <p14:creationId xmlns:p14="http://schemas.microsoft.com/office/powerpoint/2010/main" val="439923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NHD </a:t>
            </a:r>
            <a:r>
              <a:rPr lang="en-US" dirty="0" err="1" smtClean="0"/>
              <a:t>pg</a:t>
            </a:r>
            <a:r>
              <a:rPr lang="en-US" dirty="0" smtClean="0"/>
              <a:t> 18</a:t>
            </a:r>
            <a:endParaRPr lang="en-US" dirty="0"/>
          </a:p>
        </p:txBody>
      </p:sp>
      <p:sp>
        <p:nvSpPr>
          <p:cNvPr id="3" name="Content Placeholder 2"/>
          <p:cNvSpPr>
            <a:spLocks noGrp="1"/>
          </p:cNvSpPr>
          <p:nvPr>
            <p:ph idx="1"/>
          </p:nvPr>
        </p:nvSpPr>
        <p:spPr/>
        <p:txBody>
          <a:bodyPr/>
          <a:lstStyle/>
          <a:p>
            <a:r>
              <a:rPr lang="en-US" dirty="0" smtClean="0"/>
              <a:t>Many of you did not do a good job on the bottom box of this page</a:t>
            </a:r>
          </a:p>
          <a:p>
            <a:r>
              <a:rPr lang="en-US" dirty="0" smtClean="0"/>
              <a:t>We need to do this well because you could potentially quote it word for word in your final project</a:t>
            </a:r>
          </a:p>
          <a:p>
            <a:endParaRPr lang="en-US" dirty="0"/>
          </a:p>
          <a:p>
            <a:r>
              <a:rPr lang="en-US" dirty="0" smtClean="0"/>
              <a:t>Think about your topic. How does your topic relate to the theme? How does the person/group you are researching take a stand?</a:t>
            </a:r>
          </a:p>
          <a:p>
            <a:r>
              <a:rPr lang="en-US" dirty="0" smtClean="0"/>
              <a:t>Write </a:t>
            </a:r>
            <a:r>
              <a:rPr lang="en-US" b="1" u="sng" dirty="0" smtClean="0"/>
              <a:t>FIVE</a:t>
            </a:r>
            <a:r>
              <a:rPr lang="en-US" dirty="0" smtClean="0"/>
              <a:t> meaningful sentences to describe</a:t>
            </a:r>
            <a:endParaRPr lang="en-US" dirty="0"/>
          </a:p>
        </p:txBody>
      </p:sp>
    </p:spTree>
    <p:extLst>
      <p:ext uri="{BB962C8B-B14F-4D97-AF65-F5344CB8AC3E}">
        <p14:creationId xmlns:p14="http://schemas.microsoft.com/office/powerpoint/2010/main" val="205872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DN14: Evidence 2/8/17</a:t>
            </a:r>
            <a:endParaRPr lang="en-US" dirty="0"/>
          </a:p>
        </p:txBody>
      </p:sp>
      <p:sp>
        <p:nvSpPr>
          <p:cNvPr id="3" name="Content Placeholder 2"/>
          <p:cNvSpPr>
            <a:spLocks noGrp="1"/>
          </p:cNvSpPr>
          <p:nvPr>
            <p:ph idx="1"/>
          </p:nvPr>
        </p:nvSpPr>
        <p:spPr/>
        <p:txBody>
          <a:bodyPr/>
          <a:lstStyle/>
          <a:p>
            <a:r>
              <a:rPr lang="en-US" dirty="0" smtClean="0"/>
              <a:t>In the DO NOW section of your folder</a:t>
            </a:r>
            <a:r>
              <a:rPr lang="is-IS" dirty="0" smtClean="0"/>
              <a:t>…</a:t>
            </a:r>
          </a:p>
          <a:p>
            <a:endParaRPr lang="is-IS" dirty="0"/>
          </a:p>
          <a:p>
            <a:r>
              <a:rPr lang="is-IS" dirty="0" smtClean="0"/>
              <a:t>What is evidence? Explain in your own words.</a:t>
            </a:r>
          </a:p>
          <a:p>
            <a:r>
              <a:rPr lang="is-IS" dirty="0" smtClean="0"/>
              <a:t>Put the following quote through the sentence builder: </a:t>
            </a:r>
          </a:p>
          <a:p>
            <a:pPr lvl="1"/>
            <a:r>
              <a:rPr lang="is-IS" dirty="0" smtClean="0"/>
              <a:t>Document D</a:t>
            </a:r>
          </a:p>
          <a:p>
            <a:pPr lvl="1"/>
            <a:r>
              <a:rPr lang="is-IS" dirty="0" smtClean="0"/>
              <a:t>“It must be admitted that the hours of labor in cotton mills are long, being twelve hours a day on five days a week, and nine hours on Saturday.”</a:t>
            </a:r>
            <a:endParaRPr lang="en-US" dirty="0"/>
          </a:p>
        </p:txBody>
      </p:sp>
    </p:spTree>
    <p:extLst>
      <p:ext uri="{BB962C8B-B14F-4D97-AF65-F5344CB8AC3E}">
        <p14:creationId xmlns:p14="http://schemas.microsoft.com/office/powerpoint/2010/main" val="59819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DN51: Dr. Ward 12/6/16</a:t>
            </a:r>
            <a:endParaRPr lang="en-US" dirty="0"/>
          </a:p>
        </p:txBody>
      </p:sp>
      <p:sp>
        <p:nvSpPr>
          <p:cNvPr id="3" name="Content Placeholder 2"/>
          <p:cNvSpPr>
            <a:spLocks noGrp="1"/>
          </p:cNvSpPr>
          <p:nvPr>
            <p:ph idx="1"/>
          </p:nvPr>
        </p:nvSpPr>
        <p:spPr/>
        <p:txBody>
          <a:bodyPr/>
          <a:lstStyle/>
          <a:p>
            <a:r>
              <a:rPr lang="en-US" dirty="0"/>
              <a:t>In the DO NOW section of your </a:t>
            </a:r>
            <a:r>
              <a:rPr lang="en-US" dirty="0" smtClean="0"/>
              <a:t>folder answer the following questions in </a:t>
            </a:r>
            <a:r>
              <a:rPr lang="en-US" u="sng" dirty="0" smtClean="0"/>
              <a:t>complete sentences</a:t>
            </a:r>
            <a:r>
              <a:rPr lang="en-US" dirty="0" smtClean="0"/>
              <a:t> and </a:t>
            </a:r>
            <a:r>
              <a:rPr lang="en-US" u="sng" dirty="0" smtClean="0"/>
              <a:t>embed the question</a:t>
            </a:r>
            <a:r>
              <a:rPr lang="en-US" dirty="0" smtClean="0"/>
              <a:t> in your answer.</a:t>
            </a:r>
            <a:endParaRPr lang="en-US" u="sng" dirty="0" smtClean="0"/>
          </a:p>
          <a:p>
            <a:endParaRPr lang="en-US" dirty="0"/>
          </a:p>
          <a:p>
            <a:pPr marL="514350" indent="-514350">
              <a:buFont typeface="+mj-lt"/>
              <a:buAutoNum type="arabicPeriod"/>
            </a:pPr>
            <a:r>
              <a:rPr lang="en-US" dirty="0" smtClean="0"/>
              <a:t>According to Dr. Ward, how do textile factories affect the health of workers?</a:t>
            </a:r>
          </a:p>
          <a:p>
            <a:pPr marL="514350" indent="-514350">
              <a:buFont typeface="+mj-lt"/>
              <a:buAutoNum type="arabicPeriod"/>
            </a:pPr>
            <a:r>
              <a:rPr lang="en-US" dirty="0" smtClean="0"/>
              <a:t>What types of injuries did Dr. Ward see among </a:t>
            </a:r>
            <a:r>
              <a:rPr lang="en-US" smtClean="0"/>
              <a:t>children employed by factories?</a:t>
            </a:r>
            <a:endParaRPr lang="en-US" dirty="0"/>
          </a:p>
          <a:p>
            <a:endParaRPr lang="en-US" dirty="0"/>
          </a:p>
        </p:txBody>
      </p:sp>
    </p:spTree>
    <p:extLst>
      <p:ext uri="{BB962C8B-B14F-4D97-AF65-F5344CB8AC3E}">
        <p14:creationId xmlns:p14="http://schemas.microsoft.com/office/powerpoint/2010/main" val="389285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DN15: More Evidence 2/9/17</a:t>
            </a:r>
            <a:endParaRPr lang="en-US" dirty="0"/>
          </a:p>
        </p:txBody>
      </p:sp>
      <p:sp>
        <p:nvSpPr>
          <p:cNvPr id="3" name="Content Placeholder 2"/>
          <p:cNvSpPr>
            <a:spLocks noGrp="1"/>
          </p:cNvSpPr>
          <p:nvPr>
            <p:ph idx="1"/>
          </p:nvPr>
        </p:nvSpPr>
        <p:spPr/>
        <p:txBody>
          <a:bodyPr/>
          <a:lstStyle/>
          <a:p>
            <a:r>
              <a:rPr lang="en-US" dirty="0" smtClean="0"/>
              <a:t>In the DO NOW section of your folder</a:t>
            </a:r>
            <a:r>
              <a:rPr lang="is-IS" dirty="0" smtClean="0"/>
              <a:t>…</a:t>
            </a:r>
          </a:p>
          <a:p>
            <a:endParaRPr lang="is-IS" dirty="0"/>
          </a:p>
          <a:p>
            <a:r>
              <a:rPr lang="is-IS" dirty="0" smtClean="0"/>
              <a:t>Put the following sentence through the sentence builder to give credit to the author:</a:t>
            </a:r>
          </a:p>
          <a:p>
            <a:r>
              <a:rPr lang="is-IS" dirty="0" smtClean="0"/>
              <a:t>Document C</a:t>
            </a:r>
          </a:p>
          <a:p>
            <a:r>
              <a:rPr lang="is-IS" dirty="0" smtClean="0"/>
              <a:t>“Frank once beat me till he frightened himself. He thought he had killed me.”</a:t>
            </a:r>
          </a:p>
        </p:txBody>
      </p:sp>
    </p:spTree>
    <p:extLst>
      <p:ext uri="{BB962C8B-B14F-4D97-AF65-F5344CB8AC3E}">
        <p14:creationId xmlns:p14="http://schemas.microsoft.com/office/powerpoint/2010/main" val="118737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Reasoning</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smtClean="0">
                <a:solidFill>
                  <a:srgbClr val="FF60ED"/>
                </a:solidFill>
              </a:rPr>
              <a:t>Textile factories were bad for the health of English workers. </a:t>
            </a:r>
            <a:r>
              <a:rPr lang="en-US" dirty="0" smtClean="0">
                <a:solidFill>
                  <a:srgbClr val="00B050"/>
                </a:solidFill>
              </a:rPr>
              <a:t>At the end of “Dr. Ward” the author states that “When I was a surgeon in the infirmary accidents were very often admitted to the infirmary. Children’s hands and arms had been caught in the machinery.” </a:t>
            </a:r>
            <a:r>
              <a:rPr lang="en-US" dirty="0" smtClean="0">
                <a:solidFill>
                  <a:srgbClr val="0070C0"/>
                </a:solidFill>
              </a:rPr>
              <a:t>Based on the evidence we must conclude that textile factories had negative effects on the health of workers because they were injured frequently.</a:t>
            </a:r>
          </a:p>
          <a:p>
            <a:r>
              <a:rPr lang="en-US" dirty="0" smtClean="0"/>
              <a:t>Add evidence</a:t>
            </a:r>
          </a:p>
          <a:p>
            <a:r>
              <a:rPr lang="en-US" dirty="0" smtClean="0"/>
              <a:t>Add reasoning</a:t>
            </a:r>
          </a:p>
          <a:p>
            <a:r>
              <a:rPr lang="en-US" dirty="0" smtClean="0"/>
              <a:t>Add conclusion sentence (restate claim)</a:t>
            </a:r>
            <a:endParaRPr lang="en-US" dirty="0"/>
          </a:p>
        </p:txBody>
      </p:sp>
    </p:spTree>
    <p:extLst>
      <p:ext uri="{BB962C8B-B14F-4D97-AF65-F5344CB8AC3E}">
        <p14:creationId xmlns:p14="http://schemas.microsoft.com/office/powerpoint/2010/main" val="1711220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DN16: Annotated Bibliography 2/13/17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 </a:t>
            </a:r>
            <a:r>
              <a:rPr lang="en-US" u="sng" dirty="0" smtClean="0"/>
              <a:t>in your own words</a:t>
            </a:r>
            <a:r>
              <a:rPr lang="en-US" dirty="0" smtClean="0"/>
              <a:t> and write at least </a:t>
            </a:r>
            <a:r>
              <a:rPr lang="en-US" u="sng" dirty="0" smtClean="0"/>
              <a:t>two complete sentences</a:t>
            </a:r>
            <a:r>
              <a:rPr lang="en-US" dirty="0" smtClean="0"/>
              <a:t> in your answer.</a:t>
            </a:r>
          </a:p>
          <a:p>
            <a:endParaRPr lang="en-US" dirty="0"/>
          </a:p>
          <a:p>
            <a:r>
              <a:rPr lang="en-US" dirty="0" smtClean="0"/>
              <a:t>What is an annotated bibliography? </a:t>
            </a:r>
          </a:p>
        </p:txBody>
      </p:sp>
    </p:spTree>
    <p:extLst>
      <p:ext uri="{BB962C8B-B14F-4D97-AF65-F5344CB8AC3E}">
        <p14:creationId xmlns:p14="http://schemas.microsoft.com/office/powerpoint/2010/main" val="185023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DN17: Thesis = Topic + Theme + Impact 2/14/17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a:t>
            </a:r>
            <a:r>
              <a:rPr lang="en-US" u="sng" dirty="0" smtClean="0"/>
              <a:t>in complete sentences</a:t>
            </a:r>
            <a:r>
              <a:rPr lang="en-US" dirty="0" smtClean="0"/>
              <a:t> and </a:t>
            </a:r>
            <a:r>
              <a:rPr lang="en-US" u="sng" dirty="0" smtClean="0"/>
              <a:t>embed the question</a:t>
            </a:r>
            <a:r>
              <a:rPr lang="en-US" dirty="0" smtClean="0"/>
              <a:t> in your answer.</a:t>
            </a:r>
          </a:p>
          <a:p>
            <a:endParaRPr lang="en-US" dirty="0"/>
          </a:p>
          <a:p>
            <a:pPr marL="514350" indent="-514350">
              <a:buFont typeface="+mj-lt"/>
              <a:buAutoNum type="arabicPeriod"/>
            </a:pPr>
            <a:r>
              <a:rPr lang="en-US" dirty="0" smtClean="0"/>
              <a:t>What is your NHD topic?</a:t>
            </a:r>
          </a:p>
          <a:p>
            <a:pPr marL="514350" indent="-514350">
              <a:buFont typeface="+mj-lt"/>
              <a:buAutoNum type="arabicPeriod"/>
            </a:pPr>
            <a:r>
              <a:rPr lang="en-US" dirty="0" smtClean="0"/>
              <a:t>How does your topic relate to the theme?</a:t>
            </a:r>
          </a:p>
          <a:p>
            <a:pPr marL="514350" indent="-514350">
              <a:buFont typeface="+mj-lt"/>
              <a:buAutoNum type="arabicPeriod"/>
            </a:pPr>
            <a:r>
              <a:rPr lang="en-US" dirty="0" smtClean="0"/>
              <a:t>How did your topic impact the world? In other words, how did your topic make a difference? </a:t>
            </a:r>
            <a:endParaRPr lang="en-US" dirty="0"/>
          </a:p>
        </p:txBody>
      </p:sp>
    </p:spTree>
    <p:extLst>
      <p:ext uri="{BB962C8B-B14F-4D97-AF65-F5344CB8AC3E}">
        <p14:creationId xmlns:p14="http://schemas.microsoft.com/office/powerpoint/2010/main" val="1277398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DN18: Free Write 2/15/17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r>
              <a:rPr lang="en-US" dirty="0" smtClean="0"/>
              <a:t>.</a:t>
            </a:r>
            <a:endParaRPr lang="en-US" dirty="0"/>
          </a:p>
        </p:txBody>
      </p:sp>
    </p:spTree>
    <p:extLst>
      <p:ext uri="{BB962C8B-B14F-4D97-AF65-F5344CB8AC3E}">
        <p14:creationId xmlns:p14="http://schemas.microsoft.com/office/powerpoint/2010/main" val="109810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DN19: Definitions 2/16/17</a:t>
            </a:r>
            <a:endParaRPr lang="en-US" dirty="0"/>
          </a:p>
        </p:txBody>
      </p:sp>
      <p:sp>
        <p:nvSpPr>
          <p:cNvPr id="3" name="Content Placeholder 2"/>
          <p:cNvSpPr>
            <a:spLocks noGrp="1"/>
          </p:cNvSpPr>
          <p:nvPr>
            <p:ph idx="1"/>
          </p:nvPr>
        </p:nvSpPr>
        <p:spPr>
          <a:xfrm>
            <a:off x="838200" y="1471962"/>
            <a:ext cx="10515600" cy="5018048"/>
          </a:xfrm>
        </p:spPr>
        <p:txBody>
          <a:bodyPr/>
          <a:lstStyle/>
          <a:p>
            <a:r>
              <a:rPr lang="en-US" dirty="0" smtClean="0"/>
              <a:t>On the front page of your </a:t>
            </a:r>
            <a:r>
              <a:rPr lang="en-US" dirty="0" err="1" smtClean="0"/>
              <a:t>Sepoy</a:t>
            </a:r>
            <a:r>
              <a:rPr lang="en-US" dirty="0" smtClean="0"/>
              <a:t> Rebellion packet write the following definitions:</a:t>
            </a:r>
          </a:p>
          <a:p>
            <a:endParaRPr lang="en-US" dirty="0"/>
          </a:p>
          <a:p>
            <a:r>
              <a:rPr lang="en-US" b="1" dirty="0" smtClean="0"/>
              <a:t>Imperialism</a:t>
            </a:r>
            <a:r>
              <a:rPr lang="en-US" dirty="0" smtClean="0"/>
              <a:t> – a policy in which stronger nations attempt to create empires by dominating weaker nations economically, politically, or militarily; also called expansionism. </a:t>
            </a:r>
          </a:p>
          <a:p>
            <a:r>
              <a:rPr lang="en-US" b="1" dirty="0" smtClean="0"/>
              <a:t>Colonialism</a:t>
            </a:r>
            <a:r>
              <a:rPr lang="en-US" dirty="0" smtClean="0"/>
              <a:t> - </a:t>
            </a:r>
            <a:r>
              <a:rPr lang="en-US" dirty="0"/>
              <a:t>The extension of a nation's </a:t>
            </a:r>
            <a:r>
              <a:rPr lang="en-US" dirty="0" smtClean="0"/>
              <a:t>control/rule </a:t>
            </a:r>
            <a:r>
              <a:rPr lang="en-US" dirty="0"/>
              <a:t>over territory beyond its borders by </a:t>
            </a:r>
            <a:r>
              <a:rPr lang="en-US" dirty="0" smtClean="0"/>
              <a:t>establishing either </a:t>
            </a:r>
            <a:r>
              <a:rPr lang="en-US" dirty="0"/>
              <a:t>settler colonies or administrative dependencies in which indigenous populations are directly ruled or displaced. </a:t>
            </a:r>
            <a:endParaRPr lang="en-US" dirty="0" smtClean="0"/>
          </a:p>
          <a:p>
            <a:r>
              <a:rPr lang="en-US" b="1" dirty="0">
                <a:hlinkClick r:id="rId2"/>
              </a:rPr>
              <a:t>https://</a:t>
            </a:r>
            <a:r>
              <a:rPr lang="en-US" b="1" dirty="0" smtClean="0">
                <a:hlinkClick r:id="rId2"/>
              </a:rPr>
              <a:t>www.youtube.com/watch?v=IGV6M4wQ8Os</a:t>
            </a:r>
            <a:r>
              <a:rPr lang="en-US" b="1" dirty="0" smtClean="0"/>
              <a:t> </a:t>
            </a:r>
            <a:endParaRPr lang="en-US" b="1" dirty="0"/>
          </a:p>
        </p:txBody>
      </p:sp>
    </p:spTree>
    <p:extLst>
      <p:ext uri="{BB962C8B-B14F-4D97-AF65-F5344CB8AC3E}">
        <p14:creationId xmlns:p14="http://schemas.microsoft.com/office/powerpoint/2010/main" val="2046979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DN20: Sentence Builder 2/20/17</a:t>
            </a:r>
            <a:endParaRPr lang="en-US" dirty="0"/>
          </a:p>
        </p:txBody>
      </p:sp>
      <p:sp>
        <p:nvSpPr>
          <p:cNvPr id="3" name="Content Placeholder 2"/>
          <p:cNvSpPr>
            <a:spLocks noGrp="1"/>
          </p:cNvSpPr>
          <p:nvPr>
            <p:ph idx="1"/>
          </p:nvPr>
        </p:nvSpPr>
        <p:spPr/>
        <p:txBody>
          <a:bodyPr/>
          <a:lstStyle/>
          <a:p>
            <a:r>
              <a:rPr lang="en-US" dirty="0" smtClean="0"/>
              <a:t>In the DO NOW section of your folder use the sentence builder to attribute the following evidence:</a:t>
            </a:r>
          </a:p>
          <a:p>
            <a:endParaRPr lang="en-US" dirty="0"/>
          </a:p>
          <a:p>
            <a:r>
              <a:rPr lang="en-US" dirty="0" smtClean="0"/>
              <a:t>From </a:t>
            </a:r>
            <a:r>
              <a:rPr lang="en-US" i="1" dirty="0" smtClean="0"/>
              <a:t>Gardiner’s English History for Schools </a:t>
            </a:r>
            <a:r>
              <a:rPr lang="en-US" smtClean="0"/>
              <a:t>by Samuel Rawson Gardiner</a:t>
            </a:r>
            <a:endParaRPr lang="en-US" dirty="0" smtClean="0"/>
          </a:p>
          <a:p>
            <a:r>
              <a:rPr lang="en-US" dirty="0" smtClean="0"/>
              <a:t>“When ignorant men are suspicious and angry they are likely to break out into deeds of unreasoning fury.” </a:t>
            </a:r>
          </a:p>
        </p:txBody>
      </p:sp>
    </p:spTree>
    <p:extLst>
      <p:ext uri="{BB962C8B-B14F-4D97-AF65-F5344CB8AC3E}">
        <p14:creationId xmlns:p14="http://schemas.microsoft.com/office/powerpoint/2010/main" val="27860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DN21: Context 2/22/17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in at least </a:t>
            </a:r>
            <a:r>
              <a:rPr lang="en-US" u="sng" dirty="0" smtClean="0"/>
              <a:t>three complete sentences</a:t>
            </a:r>
            <a:r>
              <a:rPr lang="en-US" dirty="0" smtClean="0"/>
              <a:t>. </a:t>
            </a:r>
          </a:p>
          <a:p>
            <a:endParaRPr lang="en-US" dirty="0"/>
          </a:p>
          <a:p>
            <a:r>
              <a:rPr lang="en-US" dirty="0" smtClean="0"/>
              <a:t>In your own words, what is historical context? Why is this important to know?</a:t>
            </a:r>
          </a:p>
          <a:p>
            <a:endParaRPr lang="en-US" dirty="0"/>
          </a:p>
          <a:p>
            <a:r>
              <a:rPr lang="en-US" dirty="0" smtClean="0"/>
              <a:t>8 school days until my NHD project is due!</a:t>
            </a:r>
            <a:endParaRPr lang="en-US" dirty="0"/>
          </a:p>
        </p:txBody>
      </p:sp>
    </p:spTree>
    <p:extLst>
      <p:ext uri="{BB962C8B-B14F-4D97-AF65-F5344CB8AC3E}">
        <p14:creationId xmlns:p14="http://schemas.microsoft.com/office/powerpoint/2010/main" val="339822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DN22: Historical Context 2/23/17</a:t>
            </a:r>
            <a:endParaRPr lang="en-US" dirty="0"/>
          </a:p>
        </p:txBody>
      </p:sp>
      <p:sp>
        <p:nvSpPr>
          <p:cNvPr id="3" name="Content Placeholder 2"/>
          <p:cNvSpPr>
            <a:spLocks noGrp="1"/>
          </p:cNvSpPr>
          <p:nvPr>
            <p:ph idx="1"/>
          </p:nvPr>
        </p:nvSpPr>
        <p:spPr/>
        <p:txBody>
          <a:bodyPr/>
          <a:lstStyle/>
          <a:p>
            <a:r>
              <a:rPr lang="en-US" dirty="0" smtClean="0"/>
              <a:t>In the DO NOW section of your folder write at least </a:t>
            </a:r>
            <a:r>
              <a:rPr lang="en-US" u="sng" dirty="0" smtClean="0"/>
              <a:t>three complete sentences</a:t>
            </a:r>
            <a:r>
              <a:rPr lang="en-US" dirty="0" smtClean="0"/>
              <a:t> to answer the following questions:</a:t>
            </a:r>
          </a:p>
          <a:p>
            <a:endParaRPr lang="en-US" dirty="0"/>
          </a:p>
          <a:p>
            <a:r>
              <a:rPr lang="en-US" dirty="0" smtClean="0"/>
              <a:t>What is the historical context of your topic? What other events, people or ideas in history influenced your topic? </a:t>
            </a:r>
            <a:endParaRPr lang="en-US" dirty="0"/>
          </a:p>
        </p:txBody>
      </p:sp>
    </p:spTree>
    <p:extLst>
      <p:ext uri="{BB962C8B-B14F-4D97-AF65-F5344CB8AC3E}">
        <p14:creationId xmlns:p14="http://schemas.microsoft.com/office/powerpoint/2010/main" val="116863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Do Now</a:t>
            </a:r>
            <a:endParaRPr lang="en-US" dirty="0"/>
          </a:p>
        </p:txBody>
      </p:sp>
      <p:sp>
        <p:nvSpPr>
          <p:cNvPr id="3" name="Content Placeholder 2"/>
          <p:cNvSpPr>
            <a:spLocks noGrp="1"/>
          </p:cNvSpPr>
          <p:nvPr>
            <p:ph idx="1"/>
          </p:nvPr>
        </p:nvSpPr>
        <p:spPr/>
        <p:txBody>
          <a:bodyPr/>
          <a:lstStyle/>
          <a:p>
            <a:r>
              <a:rPr lang="en-US" dirty="0" smtClean="0"/>
              <a:t>Grab your packet and your folder</a:t>
            </a:r>
          </a:p>
          <a:p>
            <a:r>
              <a:rPr lang="en-US" dirty="0" smtClean="0"/>
              <a:t>Take a seat at a computer and work on your history day project</a:t>
            </a:r>
          </a:p>
          <a:p>
            <a:r>
              <a:rPr lang="en-US" dirty="0" smtClean="0"/>
              <a:t>Your printing is due today</a:t>
            </a:r>
          </a:p>
          <a:p>
            <a:r>
              <a:rPr lang="en-US" smtClean="0"/>
              <a:t>Thank you </a:t>
            </a:r>
            <a:r>
              <a:rPr lang="en-US" smtClean="0">
                <a:sym typeface="Wingdings"/>
              </a:rPr>
              <a:t> </a:t>
            </a:r>
            <a:endParaRPr lang="en-US"/>
          </a:p>
        </p:txBody>
      </p:sp>
    </p:spTree>
    <p:extLst>
      <p:ext uri="{BB962C8B-B14F-4D97-AF65-F5344CB8AC3E}">
        <p14:creationId xmlns:p14="http://schemas.microsoft.com/office/powerpoint/2010/main" val="160958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DN52: Dr. Ward vs. Dr. </a:t>
            </a:r>
            <a:r>
              <a:rPr lang="en-US" dirty="0" err="1" smtClean="0"/>
              <a:t>Holme</a:t>
            </a:r>
            <a:r>
              <a:rPr lang="en-US" dirty="0" smtClean="0"/>
              <a:t> 12/7/16</a:t>
            </a:r>
            <a:endParaRPr lang="en-US" dirty="0"/>
          </a:p>
        </p:txBody>
      </p:sp>
      <p:sp>
        <p:nvSpPr>
          <p:cNvPr id="3" name="Content Placeholder 2"/>
          <p:cNvSpPr>
            <a:spLocks noGrp="1"/>
          </p:cNvSpPr>
          <p:nvPr>
            <p:ph idx="1"/>
          </p:nvPr>
        </p:nvSpPr>
        <p:spPr/>
        <p:txBody>
          <a:bodyPr/>
          <a:lstStyle/>
          <a:p>
            <a:r>
              <a:rPr lang="en-US" dirty="0"/>
              <a:t>In the DO NOW section of your </a:t>
            </a:r>
            <a:r>
              <a:rPr lang="en-US" dirty="0" smtClean="0"/>
              <a:t>folder answer the following questions in </a:t>
            </a:r>
            <a:r>
              <a:rPr lang="en-US" u="sng" dirty="0" smtClean="0"/>
              <a:t>complete sentences</a:t>
            </a:r>
            <a:r>
              <a:rPr lang="en-US" dirty="0" smtClean="0"/>
              <a:t> and </a:t>
            </a:r>
            <a:r>
              <a:rPr lang="en-US" u="sng" dirty="0" smtClean="0"/>
              <a:t>embed the question</a:t>
            </a:r>
            <a:r>
              <a:rPr lang="en-US" dirty="0" smtClean="0"/>
              <a:t> in your answer.</a:t>
            </a:r>
            <a:endParaRPr lang="en-US" u="sng" dirty="0" smtClean="0"/>
          </a:p>
          <a:p>
            <a:endParaRPr lang="en-US" dirty="0"/>
          </a:p>
          <a:p>
            <a:pPr marL="514350" indent="-514350">
              <a:buFont typeface="+mj-lt"/>
              <a:buAutoNum type="arabicPeriod"/>
            </a:pPr>
            <a:r>
              <a:rPr lang="en-US" dirty="0" smtClean="0"/>
              <a:t>How are the interviews of Dr. Ward (doc A) and Dr. </a:t>
            </a:r>
            <a:r>
              <a:rPr lang="en-US" dirty="0" err="1" smtClean="0"/>
              <a:t>Holme</a:t>
            </a:r>
            <a:r>
              <a:rPr lang="en-US" dirty="0" smtClean="0"/>
              <a:t> (doc B) different?</a:t>
            </a:r>
          </a:p>
          <a:p>
            <a:pPr marL="514350" indent="-514350">
              <a:buFont typeface="+mj-lt"/>
              <a:buAutoNum type="arabicPeriod"/>
            </a:pPr>
            <a:r>
              <a:rPr lang="en-US" dirty="0" smtClean="0"/>
              <a:t>Why is it important to take into account that Mr. Poole (the factory owner) asked Dr. </a:t>
            </a:r>
            <a:r>
              <a:rPr lang="en-US" dirty="0" err="1" smtClean="0"/>
              <a:t>Holme</a:t>
            </a:r>
            <a:r>
              <a:rPr lang="en-US" dirty="0" smtClean="0"/>
              <a:t> to review the health of workers in his factory?</a:t>
            </a:r>
          </a:p>
          <a:p>
            <a:pPr marL="514350" indent="-514350">
              <a:buFont typeface="+mj-lt"/>
              <a:buAutoNum type="arabicPeriod"/>
            </a:pPr>
            <a:r>
              <a:rPr lang="en-US" dirty="0" smtClean="0"/>
              <a:t>Does this change the validity of </a:t>
            </a:r>
            <a:r>
              <a:rPr lang="en-US" smtClean="0"/>
              <a:t>this source?</a:t>
            </a:r>
            <a:endParaRPr lang="en-US" dirty="0"/>
          </a:p>
          <a:p>
            <a:endParaRPr lang="en-US" dirty="0"/>
          </a:p>
        </p:txBody>
      </p:sp>
    </p:spTree>
    <p:extLst>
      <p:ext uri="{BB962C8B-B14F-4D97-AF65-F5344CB8AC3E}">
        <p14:creationId xmlns:p14="http://schemas.microsoft.com/office/powerpoint/2010/main" val="1291258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NHD Paragraphs &amp; Other Info for your board</a:t>
            </a:r>
            <a:endParaRPr lang="en-US" dirty="0"/>
          </a:p>
        </p:txBody>
      </p:sp>
      <p:sp>
        <p:nvSpPr>
          <p:cNvPr id="3" name="Content Placeholder 2"/>
          <p:cNvSpPr>
            <a:spLocks noGrp="1"/>
          </p:cNvSpPr>
          <p:nvPr>
            <p:ph idx="1"/>
          </p:nvPr>
        </p:nvSpPr>
        <p:spPr/>
        <p:txBody>
          <a:bodyPr/>
          <a:lstStyle/>
          <a:p>
            <a:r>
              <a:rPr lang="en-US" b="1" u="sng" dirty="0" smtClean="0"/>
              <a:t>Thesis</a:t>
            </a:r>
            <a:r>
              <a:rPr lang="en-US" dirty="0" smtClean="0"/>
              <a:t> (</a:t>
            </a:r>
            <a:r>
              <a:rPr lang="en-US" dirty="0" err="1" smtClean="0"/>
              <a:t>pg</a:t>
            </a:r>
            <a:r>
              <a:rPr lang="en-US" dirty="0" smtClean="0"/>
              <a:t> 23)</a:t>
            </a:r>
          </a:p>
          <a:p>
            <a:r>
              <a:rPr lang="en-US" dirty="0" smtClean="0"/>
              <a:t>2 paragraphs about your </a:t>
            </a:r>
            <a:r>
              <a:rPr lang="en-US" b="1" u="sng" dirty="0" smtClean="0"/>
              <a:t>topic in general</a:t>
            </a:r>
            <a:r>
              <a:rPr lang="en-US" b="1" dirty="0" smtClean="0"/>
              <a:t> </a:t>
            </a:r>
            <a:r>
              <a:rPr lang="en-US" dirty="0" smtClean="0"/>
              <a:t>(</a:t>
            </a:r>
            <a:r>
              <a:rPr lang="en-US" dirty="0" err="1" smtClean="0"/>
              <a:t>pgs</a:t>
            </a:r>
            <a:r>
              <a:rPr lang="en-US" dirty="0" smtClean="0"/>
              <a:t> 16, 20, 21)</a:t>
            </a:r>
          </a:p>
          <a:p>
            <a:r>
              <a:rPr lang="en-US" dirty="0" smtClean="0"/>
              <a:t>1 paragraph about the </a:t>
            </a:r>
            <a:r>
              <a:rPr lang="en-US" b="1" u="sng" dirty="0" smtClean="0"/>
              <a:t>historical context</a:t>
            </a:r>
            <a:r>
              <a:rPr lang="en-US" dirty="0" smtClean="0"/>
              <a:t> (</a:t>
            </a:r>
            <a:r>
              <a:rPr lang="en-US" dirty="0" err="1" smtClean="0"/>
              <a:t>pgs</a:t>
            </a:r>
            <a:r>
              <a:rPr lang="en-US" dirty="0" smtClean="0"/>
              <a:t> 24-25)</a:t>
            </a:r>
          </a:p>
          <a:p>
            <a:r>
              <a:rPr lang="en-US" dirty="0" smtClean="0"/>
              <a:t>1 paragraph about your topic’s </a:t>
            </a:r>
            <a:r>
              <a:rPr lang="en-US" b="1" u="sng" dirty="0" smtClean="0"/>
              <a:t>connection to the theme</a:t>
            </a:r>
            <a:r>
              <a:rPr lang="en-US" dirty="0" smtClean="0"/>
              <a:t> (</a:t>
            </a:r>
            <a:r>
              <a:rPr lang="en-US" dirty="0" err="1" smtClean="0"/>
              <a:t>pg</a:t>
            </a:r>
            <a:r>
              <a:rPr lang="en-US" dirty="0" smtClean="0"/>
              <a:t> 18)</a:t>
            </a:r>
          </a:p>
          <a:p>
            <a:r>
              <a:rPr lang="en-US" dirty="0" smtClean="0"/>
              <a:t>1 paragraph about your topic’s </a:t>
            </a:r>
            <a:r>
              <a:rPr lang="en-US" b="1" u="sng" dirty="0" smtClean="0"/>
              <a:t>historical significance</a:t>
            </a:r>
            <a:r>
              <a:rPr lang="en-US" dirty="0" smtClean="0"/>
              <a:t> (</a:t>
            </a:r>
            <a:r>
              <a:rPr lang="en-US" dirty="0" err="1" smtClean="0"/>
              <a:t>pg</a:t>
            </a:r>
            <a:r>
              <a:rPr lang="en-US" dirty="0" smtClean="0"/>
              <a:t> 26-28)</a:t>
            </a:r>
          </a:p>
          <a:p>
            <a:r>
              <a:rPr lang="en-US" b="1" u="sng" dirty="0" smtClean="0"/>
              <a:t>Annotated bibliography</a:t>
            </a:r>
            <a:r>
              <a:rPr lang="en-US" b="1" dirty="0" smtClean="0"/>
              <a:t> </a:t>
            </a:r>
            <a:r>
              <a:rPr lang="en-US" dirty="0" smtClean="0"/>
              <a:t>with at least five sources (</a:t>
            </a:r>
            <a:r>
              <a:rPr lang="en-US" dirty="0" err="1" smtClean="0"/>
              <a:t>pgs</a:t>
            </a:r>
            <a:r>
              <a:rPr lang="en-US" dirty="0" smtClean="0"/>
              <a:t> 31-35)</a:t>
            </a:r>
          </a:p>
        </p:txBody>
      </p:sp>
    </p:spTree>
    <p:extLst>
      <p:ext uri="{BB962C8B-B14F-4D97-AF65-F5344CB8AC3E}">
        <p14:creationId xmlns:p14="http://schemas.microsoft.com/office/powerpoint/2010/main" val="510468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DN23: Free Write 3/6/17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p>
          <a:p>
            <a:endParaRPr lang="en-US" dirty="0"/>
          </a:p>
        </p:txBody>
      </p:sp>
    </p:spTree>
    <p:extLst>
      <p:ext uri="{BB962C8B-B14F-4D97-AF65-F5344CB8AC3E}">
        <p14:creationId xmlns:p14="http://schemas.microsoft.com/office/powerpoint/2010/main" val="1399558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DN24: Presentation Skills 3/7/17</a:t>
            </a:r>
            <a:endParaRPr lang="en-US" dirty="0"/>
          </a:p>
        </p:txBody>
      </p:sp>
      <p:sp>
        <p:nvSpPr>
          <p:cNvPr id="3" name="Content Placeholder 2"/>
          <p:cNvSpPr>
            <a:spLocks noGrp="1"/>
          </p:cNvSpPr>
          <p:nvPr>
            <p:ph idx="1"/>
          </p:nvPr>
        </p:nvSpPr>
        <p:spPr/>
        <p:txBody>
          <a:bodyPr/>
          <a:lstStyle/>
          <a:p>
            <a:r>
              <a:rPr lang="en-US" dirty="0" smtClean="0"/>
              <a:t>In the DO NOW section of your folder</a:t>
            </a:r>
            <a:r>
              <a:rPr lang="is-IS" dirty="0" smtClean="0"/>
              <a:t>…</a:t>
            </a:r>
          </a:p>
          <a:p>
            <a:endParaRPr lang="is-IS" dirty="0"/>
          </a:p>
          <a:p>
            <a:r>
              <a:rPr lang="is-IS" dirty="0" smtClean="0"/>
              <a:t>Write down three of the most important things you feel that you need to do tonight for your presentation/interview.</a:t>
            </a:r>
            <a:endParaRPr lang="is-IS" dirty="0"/>
          </a:p>
          <a:p>
            <a:endParaRPr lang="is-IS" dirty="0" smtClean="0"/>
          </a:p>
          <a:p>
            <a:r>
              <a:rPr lang="is-IS" dirty="0" smtClean="0"/>
              <a:t>Showcase is tonight at 5:30</a:t>
            </a:r>
          </a:p>
          <a:p>
            <a:pPr lvl="1"/>
            <a:r>
              <a:rPr lang="is-IS" dirty="0" smtClean="0"/>
              <a:t>Dress professionally</a:t>
            </a:r>
          </a:p>
          <a:p>
            <a:pPr lvl="1"/>
            <a:r>
              <a:rPr lang="en-US" dirty="0" smtClean="0"/>
              <a:t>There will be snacks</a:t>
            </a:r>
          </a:p>
          <a:p>
            <a:pPr lvl="1"/>
            <a:r>
              <a:rPr lang="en-US" dirty="0" smtClean="0"/>
              <a:t>If you need seat </a:t>
            </a:r>
            <a:r>
              <a:rPr lang="en-US" smtClean="0"/>
              <a:t>time show up at 4:30</a:t>
            </a:r>
            <a:endParaRPr lang="en-US" dirty="0"/>
          </a:p>
        </p:txBody>
      </p:sp>
    </p:spTree>
    <p:extLst>
      <p:ext uri="{BB962C8B-B14F-4D97-AF65-F5344CB8AC3E}">
        <p14:creationId xmlns:p14="http://schemas.microsoft.com/office/powerpoint/2010/main" val="98676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DN25: Free Write 3/9/17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p>
          <a:p>
            <a:endParaRPr lang="en-US" dirty="0"/>
          </a:p>
          <a:p>
            <a:endParaRPr lang="en-US" dirty="0"/>
          </a:p>
        </p:txBody>
      </p:sp>
    </p:spTree>
    <p:extLst>
      <p:ext uri="{BB962C8B-B14F-4D97-AF65-F5344CB8AC3E}">
        <p14:creationId xmlns:p14="http://schemas.microsoft.com/office/powerpoint/2010/main" val="46879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DN26: Sir Colin Campbell 3/13/17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in </a:t>
            </a:r>
            <a:r>
              <a:rPr lang="en-US" u="sng" dirty="0" smtClean="0"/>
              <a:t>complete sentences</a:t>
            </a:r>
            <a:r>
              <a:rPr lang="en-US" dirty="0" smtClean="0"/>
              <a:t> and </a:t>
            </a:r>
            <a:r>
              <a:rPr lang="en-US" u="sng" dirty="0" smtClean="0"/>
              <a:t>embed the question</a:t>
            </a:r>
            <a:r>
              <a:rPr lang="en-US" dirty="0" smtClean="0"/>
              <a:t> in your answer.</a:t>
            </a:r>
          </a:p>
          <a:p>
            <a:endParaRPr lang="en-US" dirty="0"/>
          </a:p>
          <a:p>
            <a:pPr marL="514350" indent="-514350">
              <a:buFont typeface="+mj-lt"/>
              <a:buAutoNum type="arabicPeriod"/>
            </a:pPr>
            <a:r>
              <a:rPr lang="en-US" dirty="0" smtClean="0"/>
              <a:t>Who is Sir Colin Campbell?</a:t>
            </a:r>
          </a:p>
          <a:p>
            <a:pPr marL="514350" indent="-514350">
              <a:buFont typeface="+mj-lt"/>
              <a:buAutoNum type="arabicPeriod"/>
            </a:pPr>
            <a:r>
              <a:rPr lang="en-US" dirty="0" smtClean="0"/>
              <a:t>List the two claims he makes about the causes of the </a:t>
            </a:r>
            <a:r>
              <a:rPr lang="en-US" dirty="0" err="1" smtClean="0"/>
              <a:t>Sepoy</a:t>
            </a:r>
            <a:r>
              <a:rPr lang="en-US" dirty="0" smtClean="0"/>
              <a:t> Rebellion. </a:t>
            </a:r>
          </a:p>
          <a:p>
            <a:pPr marL="514350" indent="-514350">
              <a:buFont typeface="+mj-lt"/>
              <a:buAutoNum type="arabicPeriod"/>
            </a:pPr>
            <a:r>
              <a:rPr lang="en-US" dirty="0" smtClean="0"/>
              <a:t>Is this a reliable source? Explain. </a:t>
            </a:r>
            <a:endParaRPr lang="en-US" dirty="0"/>
          </a:p>
        </p:txBody>
      </p:sp>
    </p:spTree>
    <p:extLst>
      <p:ext uri="{BB962C8B-B14F-4D97-AF65-F5344CB8AC3E}">
        <p14:creationId xmlns:p14="http://schemas.microsoft.com/office/powerpoint/2010/main" val="1595849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DN27: </a:t>
            </a:r>
            <a:r>
              <a:rPr lang="en-US" dirty="0" err="1" smtClean="0"/>
              <a:t>Sita</a:t>
            </a:r>
            <a:r>
              <a:rPr lang="en-US" dirty="0" smtClean="0"/>
              <a:t> Ram 3/14/17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in </a:t>
            </a:r>
            <a:r>
              <a:rPr lang="en-US" u="sng" dirty="0" smtClean="0"/>
              <a:t>complete sentences</a:t>
            </a:r>
            <a:r>
              <a:rPr lang="en-US" dirty="0" smtClean="0"/>
              <a:t> and </a:t>
            </a:r>
            <a:r>
              <a:rPr lang="en-US" u="sng" dirty="0" smtClean="0"/>
              <a:t>embed the question</a:t>
            </a:r>
            <a:r>
              <a:rPr lang="en-US" dirty="0" smtClean="0"/>
              <a:t> in your answer.</a:t>
            </a:r>
          </a:p>
          <a:p>
            <a:endParaRPr lang="en-US" dirty="0"/>
          </a:p>
          <a:p>
            <a:pPr marL="514350" indent="-514350">
              <a:buFont typeface="+mj-lt"/>
              <a:buAutoNum type="arabicPeriod"/>
            </a:pPr>
            <a:r>
              <a:rPr lang="en-US" dirty="0" smtClean="0"/>
              <a:t>Who is </a:t>
            </a:r>
            <a:r>
              <a:rPr lang="en-US" dirty="0" err="1" smtClean="0"/>
              <a:t>Sita</a:t>
            </a:r>
            <a:r>
              <a:rPr lang="en-US" dirty="0" smtClean="0"/>
              <a:t> Ram?</a:t>
            </a:r>
          </a:p>
          <a:p>
            <a:pPr marL="514350" indent="-514350">
              <a:buFont typeface="+mj-lt"/>
              <a:buAutoNum type="arabicPeriod"/>
            </a:pPr>
            <a:r>
              <a:rPr lang="en-US" dirty="0" smtClean="0"/>
              <a:t>Why does </a:t>
            </a:r>
            <a:r>
              <a:rPr lang="en-US" dirty="0" err="1" smtClean="0"/>
              <a:t>Sita</a:t>
            </a:r>
            <a:r>
              <a:rPr lang="en-US" dirty="0" smtClean="0"/>
              <a:t> Ram think the </a:t>
            </a:r>
            <a:r>
              <a:rPr lang="en-US" dirty="0" err="1" smtClean="0"/>
              <a:t>Sepoy</a:t>
            </a:r>
            <a:r>
              <a:rPr lang="en-US" dirty="0" smtClean="0"/>
              <a:t> Rebellion started? </a:t>
            </a:r>
          </a:p>
          <a:p>
            <a:pPr marL="514350" indent="-514350">
              <a:buFont typeface="+mj-lt"/>
              <a:buAutoNum type="arabicPeriod"/>
            </a:pPr>
            <a:r>
              <a:rPr lang="en-US" dirty="0" smtClean="0"/>
              <a:t>Is this a reliable source? Explain. </a:t>
            </a:r>
            <a:endParaRPr lang="en-US" dirty="0"/>
          </a:p>
        </p:txBody>
      </p:sp>
    </p:spTree>
    <p:extLst>
      <p:ext uri="{BB962C8B-B14F-4D97-AF65-F5344CB8AC3E}">
        <p14:creationId xmlns:p14="http://schemas.microsoft.com/office/powerpoint/2010/main" val="175780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DN28: Meditation 3/15/17</a:t>
            </a:r>
            <a:endParaRPr lang="en-US" dirty="0"/>
          </a:p>
        </p:txBody>
      </p:sp>
      <p:sp>
        <p:nvSpPr>
          <p:cNvPr id="3" name="Content Placeholder 2"/>
          <p:cNvSpPr>
            <a:spLocks noGrp="1"/>
          </p:cNvSpPr>
          <p:nvPr>
            <p:ph idx="1"/>
          </p:nvPr>
        </p:nvSpPr>
        <p:spPr/>
        <p:txBody>
          <a:bodyPr/>
          <a:lstStyle/>
          <a:p>
            <a:r>
              <a:rPr lang="en-US" dirty="0"/>
              <a:t>In the DO NOW section of your folder answer/consider the following questions in at least </a:t>
            </a:r>
            <a:r>
              <a:rPr lang="en-US" u="sng" dirty="0"/>
              <a:t>three complete sentences</a:t>
            </a:r>
            <a:r>
              <a:rPr lang="en-US" dirty="0"/>
              <a:t>. </a:t>
            </a:r>
          </a:p>
          <a:p>
            <a:endParaRPr lang="en-US" dirty="0"/>
          </a:p>
          <a:p>
            <a:r>
              <a:rPr lang="en-US" dirty="0"/>
              <a:t>How do you feel about our weekly meditation? Do you enjoy it or not? Why?</a:t>
            </a:r>
          </a:p>
          <a:p>
            <a:r>
              <a:rPr lang="en-US" dirty="0"/>
              <a:t>Do you prefer guided meditations or just calming music? Explain.</a:t>
            </a:r>
          </a:p>
          <a:p>
            <a:r>
              <a:rPr lang="en-US" dirty="0"/>
              <a:t>What do you do during meditation? Meditate? Color? Read? Write? Something else?</a:t>
            </a:r>
          </a:p>
          <a:p>
            <a:endParaRPr lang="en-US" dirty="0"/>
          </a:p>
        </p:txBody>
      </p:sp>
    </p:spTree>
    <p:extLst>
      <p:ext uri="{BB962C8B-B14F-4D97-AF65-F5344CB8AC3E}">
        <p14:creationId xmlns:p14="http://schemas.microsoft.com/office/powerpoint/2010/main" val="1722006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DN29: </a:t>
            </a:r>
            <a:r>
              <a:rPr lang="en-US" dirty="0" smtClean="0"/>
              <a:t>Free Write 4/3/17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r>
              <a:rPr lang="en-US" dirty="0" smtClean="0"/>
              <a:t>.</a:t>
            </a:r>
            <a:endParaRPr lang="en-US" dirty="0"/>
          </a:p>
        </p:txBody>
      </p:sp>
    </p:spTree>
    <p:extLst>
      <p:ext uri="{BB962C8B-B14F-4D97-AF65-F5344CB8AC3E}">
        <p14:creationId xmlns:p14="http://schemas.microsoft.com/office/powerpoint/2010/main" val="4344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DN30: Claims &amp; Evidence 4/4/17</a:t>
            </a:r>
            <a:endParaRPr lang="en-US" dirty="0"/>
          </a:p>
        </p:txBody>
      </p:sp>
      <p:sp>
        <p:nvSpPr>
          <p:cNvPr id="3" name="Content Placeholder 2"/>
          <p:cNvSpPr>
            <a:spLocks noGrp="1"/>
          </p:cNvSpPr>
          <p:nvPr>
            <p:ph idx="1"/>
          </p:nvPr>
        </p:nvSpPr>
        <p:spPr/>
        <p:txBody>
          <a:bodyPr/>
          <a:lstStyle/>
          <a:p>
            <a:r>
              <a:rPr lang="en-US" dirty="0" smtClean="0"/>
              <a:t>In the DO NOW section of your folder</a:t>
            </a:r>
          </a:p>
          <a:p>
            <a:endParaRPr lang="en-US" dirty="0"/>
          </a:p>
          <a:p>
            <a:r>
              <a:rPr lang="en-US" dirty="0" smtClean="0"/>
              <a:t>Write a claim to answer the following question:</a:t>
            </a:r>
          </a:p>
          <a:p>
            <a:pPr lvl="1"/>
            <a:r>
              <a:rPr lang="en-US" dirty="0" smtClean="0"/>
              <a:t>Should the United States be worried about North Korea’s nuclear threat?</a:t>
            </a:r>
          </a:p>
          <a:p>
            <a:r>
              <a:rPr lang="en-US" dirty="0" smtClean="0"/>
              <a:t>Find one piece of evidence from your Article of the Week to support your claim</a:t>
            </a:r>
            <a:endParaRPr lang="en-US" dirty="0"/>
          </a:p>
        </p:txBody>
      </p:sp>
    </p:spTree>
    <p:extLst>
      <p:ext uri="{BB962C8B-B14F-4D97-AF65-F5344CB8AC3E}">
        <p14:creationId xmlns:p14="http://schemas.microsoft.com/office/powerpoint/2010/main" val="1932820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DN31: Legislative Council 4/5/17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in </a:t>
            </a:r>
            <a:r>
              <a:rPr lang="en-US" u="sng" dirty="0" smtClean="0"/>
              <a:t>complete sentences</a:t>
            </a:r>
            <a:r>
              <a:rPr lang="en-US" dirty="0" smtClean="0"/>
              <a:t> and </a:t>
            </a:r>
            <a:r>
              <a:rPr lang="en-US" u="sng" dirty="0" smtClean="0"/>
              <a:t>embed the question</a:t>
            </a:r>
            <a:r>
              <a:rPr lang="en-US" dirty="0" smtClean="0"/>
              <a:t> in your answer.</a:t>
            </a:r>
          </a:p>
          <a:p>
            <a:endParaRPr lang="en-US" dirty="0"/>
          </a:p>
          <a:p>
            <a:pPr marL="514350" indent="-514350">
              <a:buFont typeface="+mj-lt"/>
              <a:buAutoNum type="arabicPeriod"/>
            </a:pPr>
            <a:r>
              <a:rPr lang="en-US" dirty="0" smtClean="0"/>
              <a:t>What group of people was left out of the Legislative Council in India?</a:t>
            </a:r>
          </a:p>
          <a:p>
            <a:pPr marL="514350" indent="-514350">
              <a:buFont typeface="+mj-lt"/>
              <a:buAutoNum type="arabicPeriod"/>
            </a:pPr>
            <a:r>
              <a:rPr lang="en-US" dirty="0" smtClean="0"/>
              <a:t>Why is this a problem?</a:t>
            </a:r>
          </a:p>
          <a:p>
            <a:pPr marL="514350" indent="-514350">
              <a:buFont typeface="+mj-lt"/>
              <a:buAutoNum type="arabicPeriod"/>
            </a:pPr>
            <a:r>
              <a:rPr lang="en-US" dirty="0" smtClean="0"/>
              <a:t>How could this have contributed to the </a:t>
            </a:r>
            <a:r>
              <a:rPr lang="en-US" dirty="0" err="1" smtClean="0"/>
              <a:t>Sepoy</a:t>
            </a:r>
            <a:r>
              <a:rPr lang="en-US" smtClean="0"/>
              <a:t> Rebellion? </a:t>
            </a:r>
            <a:endParaRPr lang="en-US" dirty="0"/>
          </a:p>
        </p:txBody>
      </p:sp>
    </p:spTree>
    <p:extLst>
      <p:ext uri="{BB962C8B-B14F-4D97-AF65-F5344CB8AC3E}">
        <p14:creationId xmlns:p14="http://schemas.microsoft.com/office/powerpoint/2010/main" val="212133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 Free Write 1/11/17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r>
              <a:rPr lang="en-US" dirty="0" smtClean="0"/>
              <a:t>.</a:t>
            </a:r>
            <a:endParaRPr lang="en-US" dirty="0"/>
          </a:p>
        </p:txBody>
      </p:sp>
    </p:spTree>
    <p:extLst>
      <p:ext uri="{BB962C8B-B14F-4D97-AF65-F5344CB8AC3E}">
        <p14:creationId xmlns:p14="http://schemas.microsoft.com/office/powerpoint/2010/main" val="914774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DN32: Free Write 4/6/17</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r>
              <a:rPr lang="en-US" dirty="0" smtClean="0"/>
              <a:t>.</a:t>
            </a:r>
            <a:endParaRPr lang="en-US" dirty="0"/>
          </a:p>
        </p:txBody>
      </p:sp>
    </p:spTree>
    <p:extLst>
      <p:ext uri="{BB962C8B-B14F-4D97-AF65-F5344CB8AC3E}">
        <p14:creationId xmlns:p14="http://schemas.microsoft.com/office/powerpoint/2010/main" val="1036871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a:t>
            </a:r>
            <a:endParaRPr lang="en-US" dirty="0"/>
          </a:p>
        </p:txBody>
      </p:sp>
      <p:sp>
        <p:nvSpPr>
          <p:cNvPr id="3" name="Content Placeholder 2"/>
          <p:cNvSpPr>
            <a:spLocks noGrp="1"/>
          </p:cNvSpPr>
          <p:nvPr>
            <p:ph idx="1"/>
          </p:nvPr>
        </p:nvSpPr>
        <p:spPr/>
        <p:txBody>
          <a:bodyPr/>
          <a:lstStyle/>
          <a:p>
            <a:r>
              <a:rPr lang="en-US" dirty="0" smtClean="0"/>
              <a:t>Write a claim to answer the following question:</a:t>
            </a:r>
          </a:p>
          <a:p>
            <a:r>
              <a:rPr lang="en-US" dirty="0" smtClean="0"/>
              <a:t>What caused the </a:t>
            </a:r>
            <a:r>
              <a:rPr lang="en-US" dirty="0" err="1" smtClean="0"/>
              <a:t>Sepoy</a:t>
            </a:r>
            <a:r>
              <a:rPr lang="en-US" dirty="0" smtClean="0"/>
              <a:t> Rebellion?</a:t>
            </a:r>
          </a:p>
          <a:p>
            <a:endParaRPr lang="en-US" dirty="0"/>
          </a:p>
          <a:p>
            <a:endParaRPr lang="en-US" dirty="0" smtClean="0"/>
          </a:p>
          <a:p>
            <a:r>
              <a:rPr lang="en-US" dirty="0" smtClean="0"/>
              <a:t>Misunderstandings and discontent caused the </a:t>
            </a:r>
            <a:r>
              <a:rPr lang="en-US" dirty="0" err="1" smtClean="0"/>
              <a:t>Sepoy</a:t>
            </a:r>
            <a:r>
              <a:rPr lang="en-US" dirty="0" smtClean="0"/>
              <a:t> Rebellion. </a:t>
            </a:r>
            <a:endParaRPr lang="en-US" dirty="0"/>
          </a:p>
        </p:txBody>
      </p:sp>
    </p:spTree>
    <p:extLst>
      <p:ext uri="{BB962C8B-B14F-4D97-AF65-F5344CB8AC3E}">
        <p14:creationId xmlns:p14="http://schemas.microsoft.com/office/powerpoint/2010/main" val="250999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Chunk</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smtClean="0">
                <a:solidFill>
                  <a:schemeClr val="accent5">
                    <a:lumMod val="60000"/>
                    <a:lumOff val="40000"/>
                  </a:schemeClr>
                </a:solidFill>
              </a:rPr>
              <a:t>Misunderstandings and discontent caused the </a:t>
            </a:r>
            <a:r>
              <a:rPr lang="en-US" dirty="0" err="1" smtClean="0">
                <a:solidFill>
                  <a:schemeClr val="accent5">
                    <a:lumMod val="60000"/>
                    <a:lumOff val="40000"/>
                  </a:schemeClr>
                </a:solidFill>
              </a:rPr>
              <a:t>Sepoy</a:t>
            </a:r>
            <a:r>
              <a:rPr lang="en-US" dirty="0" smtClean="0">
                <a:solidFill>
                  <a:schemeClr val="accent5">
                    <a:lumMod val="60000"/>
                    <a:lumOff val="40000"/>
                  </a:schemeClr>
                </a:solidFill>
              </a:rPr>
              <a:t> Rebellion. </a:t>
            </a:r>
            <a:r>
              <a:rPr lang="en-US" dirty="0" smtClean="0">
                <a:solidFill>
                  <a:schemeClr val="accent2">
                    <a:lumMod val="75000"/>
                  </a:schemeClr>
                </a:solidFill>
              </a:rPr>
              <a:t>In paragraph one of </a:t>
            </a:r>
            <a:r>
              <a:rPr lang="en-US" i="1" dirty="0" smtClean="0">
                <a:solidFill>
                  <a:schemeClr val="accent2">
                    <a:lumMod val="75000"/>
                  </a:schemeClr>
                </a:solidFill>
              </a:rPr>
              <a:t>The Causes of the Indian Revolt</a:t>
            </a:r>
            <a:r>
              <a:rPr lang="en-US" dirty="0" smtClean="0">
                <a:solidFill>
                  <a:schemeClr val="accent2">
                    <a:lumMod val="75000"/>
                  </a:schemeClr>
                </a:solidFill>
              </a:rPr>
              <a:t>, Khan states, “And why? Because there was not one of their own number among the members of the Legislative Council. Had there been, these evils that had happened to us would have been averted.” </a:t>
            </a:r>
            <a:r>
              <a:rPr lang="en-US" dirty="0" smtClean="0">
                <a:solidFill>
                  <a:schemeClr val="accent4">
                    <a:lumMod val="60000"/>
                    <a:lumOff val="40000"/>
                  </a:schemeClr>
                </a:solidFill>
              </a:rPr>
              <a:t>From the evidence it can be inferred that the </a:t>
            </a:r>
            <a:r>
              <a:rPr lang="en-US" dirty="0" err="1" smtClean="0">
                <a:solidFill>
                  <a:schemeClr val="accent4">
                    <a:lumMod val="60000"/>
                    <a:lumOff val="40000"/>
                  </a:schemeClr>
                </a:solidFill>
              </a:rPr>
              <a:t>Sepoy</a:t>
            </a:r>
            <a:r>
              <a:rPr lang="en-US" dirty="0" smtClean="0">
                <a:solidFill>
                  <a:schemeClr val="accent4">
                    <a:lumMod val="60000"/>
                    <a:lumOff val="40000"/>
                  </a:schemeClr>
                </a:solidFill>
              </a:rPr>
              <a:t> Rebellion was caused by misunderstandings and discontent because there were no natives on the Legislative Council, which means they had no one to represent their opinions. This will obviously lead to miscommunications. </a:t>
            </a:r>
            <a:endParaRPr lang="en-US" dirty="0"/>
          </a:p>
        </p:txBody>
      </p:sp>
    </p:spTree>
    <p:extLst>
      <p:ext uri="{BB962C8B-B14F-4D97-AF65-F5344CB8AC3E}">
        <p14:creationId xmlns:p14="http://schemas.microsoft.com/office/powerpoint/2010/main" val="605004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DN33: Causes of the Rebellion 4/10/17</a:t>
            </a:r>
            <a:endParaRPr lang="en-US" dirty="0"/>
          </a:p>
        </p:txBody>
      </p:sp>
      <p:sp>
        <p:nvSpPr>
          <p:cNvPr id="3" name="Content Placeholder 2"/>
          <p:cNvSpPr>
            <a:spLocks noGrp="1"/>
          </p:cNvSpPr>
          <p:nvPr>
            <p:ph idx="1"/>
          </p:nvPr>
        </p:nvSpPr>
        <p:spPr/>
        <p:txBody>
          <a:bodyPr/>
          <a:lstStyle/>
          <a:p>
            <a:r>
              <a:rPr lang="en-US" dirty="0" smtClean="0"/>
              <a:t>In the DO NOW section of your folder</a:t>
            </a:r>
            <a:r>
              <a:rPr lang="is-IS" dirty="0" smtClean="0"/>
              <a:t>…</a:t>
            </a:r>
          </a:p>
          <a:p>
            <a:endParaRPr lang="is-IS" dirty="0"/>
          </a:p>
          <a:p>
            <a:r>
              <a:rPr lang="is-IS" dirty="0" smtClean="0"/>
              <a:t>List at least </a:t>
            </a:r>
            <a:r>
              <a:rPr lang="is-IS" u="sng" dirty="0" smtClean="0"/>
              <a:t>5 causes</a:t>
            </a:r>
            <a:r>
              <a:rPr lang="is-IS" dirty="0" smtClean="0"/>
              <a:t> of the Sepoy Rebellion that we read about in your packet. You may answer using bullet points.</a:t>
            </a:r>
          </a:p>
          <a:p>
            <a:r>
              <a:rPr lang="is-IS" dirty="0" smtClean="0"/>
              <a:t>Explain </a:t>
            </a:r>
            <a:r>
              <a:rPr lang="is-IS" u="sng" dirty="0" smtClean="0"/>
              <a:t>at least one of the causes</a:t>
            </a:r>
            <a:r>
              <a:rPr lang="is-IS" dirty="0" smtClean="0"/>
              <a:t> in more detail (2-3 sentences). </a:t>
            </a:r>
            <a:endParaRPr lang="en-US" dirty="0"/>
          </a:p>
        </p:txBody>
      </p:sp>
    </p:spTree>
    <p:extLst>
      <p:ext uri="{BB962C8B-B14F-4D97-AF65-F5344CB8AC3E}">
        <p14:creationId xmlns:p14="http://schemas.microsoft.com/office/powerpoint/2010/main" val="142457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 Think Way Back</a:t>
            </a:r>
            <a:r>
              <a:rPr lang="is-IS" dirty="0" smtClean="0"/>
              <a:t>… 1/17/17</a:t>
            </a:r>
            <a:endParaRPr lang="en-US" dirty="0"/>
          </a:p>
        </p:txBody>
      </p:sp>
      <p:sp>
        <p:nvSpPr>
          <p:cNvPr id="3" name="Content Placeholder 2"/>
          <p:cNvSpPr>
            <a:spLocks noGrp="1"/>
          </p:cNvSpPr>
          <p:nvPr>
            <p:ph idx="1"/>
          </p:nvPr>
        </p:nvSpPr>
        <p:spPr/>
        <p:txBody>
          <a:bodyPr/>
          <a:lstStyle/>
          <a:p>
            <a:r>
              <a:rPr lang="en-US" dirty="0" smtClean="0"/>
              <a:t>In the DO NOW section of your folder answer the following questions in </a:t>
            </a:r>
            <a:r>
              <a:rPr lang="en-US" u="sng" dirty="0" smtClean="0"/>
              <a:t>complete sentences</a:t>
            </a:r>
            <a:r>
              <a:rPr lang="en-US" dirty="0" smtClean="0"/>
              <a:t> and </a:t>
            </a:r>
            <a:r>
              <a:rPr lang="en-US" u="sng" dirty="0" smtClean="0"/>
              <a:t>embed the question</a:t>
            </a:r>
            <a:r>
              <a:rPr lang="en-US" dirty="0" smtClean="0"/>
              <a:t> in your answer.</a:t>
            </a:r>
          </a:p>
          <a:p>
            <a:endParaRPr lang="en-US" dirty="0"/>
          </a:p>
          <a:p>
            <a:pPr marL="514350" indent="-514350">
              <a:buFont typeface="+mj-lt"/>
              <a:buAutoNum type="arabicPeriod"/>
            </a:pPr>
            <a:r>
              <a:rPr lang="en-US" dirty="0" smtClean="0"/>
              <a:t>What is the Industrial Revolution? </a:t>
            </a:r>
          </a:p>
          <a:p>
            <a:pPr marL="514350" indent="-514350">
              <a:buFont typeface="+mj-lt"/>
              <a:buAutoNum type="arabicPeriod"/>
            </a:pPr>
            <a:r>
              <a:rPr lang="en-US" dirty="0" smtClean="0"/>
              <a:t>What was it like to work in a factory during the Industrial Revolution in England?</a:t>
            </a:r>
            <a:endParaRPr lang="en-US" dirty="0"/>
          </a:p>
        </p:txBody>
      </p:sp>
    </p:spTree>
    <p:extLst>
      <p:ext uri="{BB962C8B-B14F-4D97-AF65-F5344CB8AC3E}">
        <p14:creationId xmlns:p14="http://schemas.microsoft.com/office/powerpoint/2010/main" val="26918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DN3: Claims 1/18/17</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Write the following in the notes section of your folder</a:t>
            </a:r>
            <a:r>
              <a:rPr lang="en-US" sz="2400" dirty="0" smtClean="0"/>
              <a:t>, if you can show me that you have this from last semester you don’t have to write it again.</a:t>
            </a:r>
            <a:endParaRPr lang="en-US" sz="2400" b="1" dirty="0" smtClean="0"/>
          </a:p>
          <a:p>
            <a:pPr marL="0" indent="0">
              <a:buNone/>
            </a:pPr>
            <a:endParaRPr lang="en-US" sz="2400" b="1" dirty="0" smtClean="0"/>
          </a:p>
          <a:p>
            <a:pPr marL="0" indent="0">
              <a:buNone/>
            </a:pPr>
            <a:r>
              <a:rPr lang="en-US" sz="2400" b="1" dirty="0" smtClean="0"/>
              <a:t>CLAIM</a:t>
            </a:r>
            <a:endParaRPr lang="en-US" sz="2400" b="1" dirty="0"/>
          </a:p>
          <a:p>
            <a:r>
              <a:rPr lang="en-US" sz="2400" dirty="0"/>
              <a:t>A claim is a clear statement that </a:t>
            </a:r>
            <a:r>
              <a:rPr lang="en-US" sz="2400" u="sng" dirty="0"/>
              <a:t>makes an argument or takes a side</a:t>
            </a:r>
            <a:r>
              <a:rPr lang="en-US" sz="2400" dirty="0"/>
              <a:t>.  That means that someone could easily disagree or argue against a claim. </a:t>
            </a:r>
          </a:p>
          <a:p>
            <a:r>
              <a:rPr lang="en-US" sz="2400" dirty="0"/>
              <a:t>Claims are clear and specific. Claims look different than opinions because they </a:t>
            </a:r>
            <a:r>
              <a:rPr lang="en-US" sz="2400" u="sng" dirty="0"/>
              <a:t>do not</a:t>
            </a:r>
            <a:r>
              <a:rPr lang="en-US" sz="2400" dirty="0"/>
              <a:t> include phrases like, “I think” or “In my mind.”</a:t>
            </a:r>
          </a:p>
          <a:p>
            <a:r>
              <a:rPr lang="en-US" sz="2400" dirty="0"/>
              <a:t>Every claim can be backed up with </a:t>
            </a:r>
            <a:r>
              <a:rPr lang="en-US" sz="2400" u="sng" dirty="0"/>
              <a:t>evidence from sources</a:t>
            </a:r>
            <a:r>
              <a:rPr lang="en-US" sz="2400" dirty="0"/>
              <a:t>.</a:t>
            </a:r>
          </a:p>
          <a:p>
            <a:endParaRPr lang="en-US" sz="2400" dirty="0"/>
          </a:p>
        </p:txBody>
      </p:sp>
    </p:spTree>
    <p:extLst>
      <p:ext uri="{BB962C8B-B14F-4D97-AF65-F5344CB8AC3E}">
        <p14:creationId xmlns:p14="http://schemas.microsoft.com/office/powerpoint/2010/main" val="73586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DN4: Industrial Revolution 1/19/17</a:t>
            </a:r>
            <a:endParaRPr lang="en-US" dirty="0"/>
          </a:p>
        </p:txBody>
      </p:sp>
      <p:sp>
        <p:nvSpPr>
          <p:cNvPr id="3" name="Content Placeholder 2"/>
          <p:cNvSpPr>
            <a:spLocks noGrp="1"/>
          </p:cNvSpPr>
          <p:nvPr>
            <p:ph idx="1"/>
          </p:nvPr>
        </p:nvSpPr>
        <p:spPr/>
        <p:txBody>
          <a:bodyPr/>
          <a:lstStyle/>
          <a:p>
            <a:r>
              <a:rPr lang="en-US" dirty="0" smtClean="0"/>
              <a:t>Watch the video and answer the following questions in the DO NOW section of your folder in </a:t>
            </a:r>
            <a:r>
              <a:rPr lang="en-US" u="sng" dirty="0" smtClean="0"/>
              <a:t>complete sentences</a:t>
            </a:r>
            <a:r>
              <a:rPr lang="en-US" dirty="0" smtClean="0"/>
              <a:t>.</a:t>
            </a:r>
          </a:p>
          <a:p>
            <a:endParaRPr lang="en-US" dirty="0"/>
          </a:p>
          <a:p>
            <a:pPr marL="514350" indent="-514350">
              <a:buFont typeface="+mj-lt"/>
              <a:buAutoNum type="arabicPeriod"/>
            </a:pPr>
            <a:r>
              <a:rPr lang="en-US" dirty="0" smtClean="0"/>
              <a:t>What did most people do for a living in the 1700’s?</a:t>
            </a:r>
          </a:p>
          <a:p>
            <a:pPr marL="514350" indent="-514350">
              <a:buFont typeface="+mj-lt"/>
              <a:buAutoNum type="arabicPeriod"/>
            </a:pPr>
            <a:r>
              <a:rPr lang="en-US" dirty="0" smtClean="0"/>
              <a:t>List three changes that took place during the Industrial Revolution.</a:t>
            </a:r>
          </a:p>
          <a:p>
            <a:pPr marL="514350" indent="-514350">
              <a:buFont typeface="+mj-lt"/>
              <a:buAutoNum type="arabicPeriod"/>
            </a:pPr>
            <a:r>
              <a:rPr lang="en-US" dirty="0" smtClean="0"/>
              <a:t>List three problems caused by the Industrial Revolution. </a:t>
            </a:r>
          </a:p>
          <a:p>
            <a:pPr marL="514350" indent="-514350">
              <a:buFont typeface="+mj-lt"/>
              <a:buAutoNum type="arabicPeriod"/>
            </a:pPr>
            <a:endParaRPr lang="en-US" dirty="0"/>
          </a:p>
          <a:p>
            <a:pPr marL="0" indent="0">
              <a:buNone/>
            </a:pPr>
            <a:r>
              <a:rPr lang="en-US" dirty="0">
                <a:hlinkClick r:id="rId2"/>
              </a:rPr>
              <a:t>https://</a:t>
            </a:r>
            <a:r>
              <a:rPr lang="en-US" dirty="0" smtClean="0">
                <a:hlinkClick r:id="rId2"/>
              </a:rPr>
              <a:t>www.youtube.com/watch?v=3Efq-aNBkvc</a:t>
            </a:r>
            <a:r>
              <a:rPr lang="en-US" dirty="0" smtClean="0"/>
              <a:t> </a:t>
            </a:r>
            <a:endParaRPr lang="en-US" dirty="0"/>
          </a:p>
        </p:txBody>
      </p:sp>
    </p:spTree>
    <p:extLst>
      <p:ext uri="{BB962C8B-B14F-4D97-AF65-F5344CB8AC3E}">
        <p14:creationId xmlns:p14="http://schemas.microsoft.com/office/powerpoint/2010/main" val="176090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DN5: Taking a Stand 1/23/17</a:t>
            </a:r>
            <a:endParaRPr lang="en-US" dirty="0"/>
          </a:p>
        </p:txBody>
      </p:sp>
      <p:sp>
        <p:nvSpPr>
          <p:cNvPr id="3" name="Content Placeholder 2"/>
          <p:cNvSpPr>
            <a:spLocks noGrp="1"/>
          </p:cNvSpPr>
          <p:nvPr>
            <p:ph idx="1"/>
          </p:nvPr>
        </p:nvSpPr>
        <p:spPr/>
        <p:txBody>
          <a:bodyPr/>
          <a:lstStyle/>
          <a:p>
            <a:r>
              <a:rPr lang="en-US" dirty="0" smtClean="0"/>
              <a:t>In the DO NOW section of your folder respond to the following prompt in at least </a:t>
            </a:r>
            <a:r>
              <a:rPr lang="en-US" u="sng" dirty="0" smtClean="0"/>
              <a:t>three complete sentences</a:t>
            </a:r>
            <a:r>
              <a:rPr lang="en-US" dirty="0" smtClean="0"/>
              <a:t>.</a:t>
            </a:r>
          </a:p>
          <a:p>
            <a:endParaRPr lang="en-US" dirty="0"/>
          </a:p>
          <a:p>
            <a:r>
              <a:rPr lang="en-US" dirty="0" smtClean="0"/>
              <a:t>In your own words what does it mean to take a stand? What are some important components the pertain to what it means to take a stand?</a:t>
            </a:r>
            <a:endParaRPr lang="en-US" dirty="0"/>
          </a:p>
        </p:txBody>
      </p:sp>
    </p:spTree>
    <p:extLst>
      <p:ext uri="{BB962C8B-B14F-4D97-AF65-F5344CB8AC3E}">
        <p14:creationId xmlns:p14="http://schemas.microsoft.com/office/powerpoint/2010/main" val="535054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2188</TotalTime>
  <Words>2821</Words>
  <Application>Microsoft Macintosh PowerPoint</Application>
  <PresentationFormat>Widescreen</PresentationFormat>
  <Paragraphs>278</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Wingdings</vt:lpstr>
      <vt:lpstr>Office Theme</vt:lpstr>
      <vt:lpstr>Industrial Revolution, Colonialism, and Imperialism  Do Nows</vt:lpstr>
      <vt:lpstr>DN50: Factory System 12/5/16</vt:lpstr>
      <vt:lpstr>DN51: Dr. Ward 12/6/16</vt:lpstr>
      <vt:lpstr>DN52: Dr. Ward vs. Dr. Holme 12/7/16</vt:lpstr>
      <vt:lpstr>DN1: Free Write 1/11/17</vt:lpstr>
      <vt:lpstr>DN2: Think Way Back… 1/17/17</vt:lpstr>
      <vt:lpstr>DN3: Claims 1/18/17</vt:lpstr>
      <vt:lpstr>DN4: Industrial Revolution 1/19/17</vt:lpstr>
      <vt:lpstr>DN5: Taking a Stand 1/23/17</vt:lpstr>
      <vt:lpstr>Topic Brainstorm</vt:lpstr>
      <vt:lpstr>DN6: My Interests 1/25/17</vt:lpstr>
      <vt:lpstr>Begin Research</vt:lpstr>
      <vt:lpstr>PowerPoint Presentation</vt:lpstr>
      <vt:lpstr>Narrowing Your Topic pg 13</vt:lpstr>
      <vt:lpstr>Narrowing Your Topic pg 13 - Examples</vt:lpstr>
      <vt:lpstr>Choosing a Topic pg14</vt:lpstr>
      <vt:lpstr>Choosing My Topic pg 14</vt:lpstr>
      <vt:lpstr>DN7: Free Write 1/26/17</vt:lpstr>
      <vt:lpstr>Exit Tickets: Practice Claim Writing</vt:lpstr>
      <vt:lpstr>DN8: My Topic 1/30/17</vt:lpstr>
      <vt:lpstr>DN9: Write this down! 1/31/17</vt:lpstr>
      <vt:lpstr>DN10: Differences 2/1/17</vt:lpstr>
      <vt:lpstr>DN11: Birley vs. Baines 2/2/17</vt:lpstr>
      <vt:lpstr>Claim</vt:lpstr>
      <vt:lpstr>Evidence</vt:lpstr>
      <vt:lpstr>DN12: Free Write 2/6/17</vt:lpstr>
      <vt:lpstr>DN13: Primary &amp; Secondary</vt:lpstr>
      <vt:lpstr>NHD pg 18</vt:lpstr>
      <vt:lpstr>DN14: Evidence 2/8/17</vt:lpstr>
      <vt:lpstr>DN15: More Evidence 2/9/17</vt:lpstr>
      <vt:lpstr>Add Reasoning</vt:lpstr>
      <vt:lpstr>DN16: Annotated Bibliography 2/13/17</vt:lpstr>
      <vt:lpstr>DN17: Thesis = Topic + Theme + Impact 2/14/17</vt:lpstr>
      <vt:lpstr>DN18: Free Write 2/15/17</vt:lpstr>
      <vt:lpstr>DN19: Definitions 2/16/17</vt:lpstr>
      <vt:lpstr>DN20: Sentence Builder 2/20/17</vt:lpstr>
      <vt:lpstr>DN21: Context 2/22/17</vt:lpstr>
      <vt:lpstr>DN22: Historical Context 2/23/17</vt:lpstr>
      <vt:lpstr>No Do Now</vt:lpstr>
      <vt:lpstr>NHD Paragraphs &amp; Other Info for your board</vt:lpstr>
      <vt:lpstr>DN23: Free Write 3/6/17</vt:lpstr>
      <vt:lpstr>DN24: Presentation Skills 3/7/17</vt:lpstr>
      <vt:lpstr>DN25: Free Write 3/9/17</vt:lpstr>
      <vt:lpstr>DN26: Sir Colin Campbell 3/13/17</vt:lpstr>
      <vt:lpstr>DN27: Sita Ram 3/14/17</vt:lpstr>
      <vt:lpstr>DN28: Meditation 3/15/17</vt:lpstr>
      <vt:lpstr>DN29: Free Write 4/3/17</vt:lpstr>
      <vt:lpstr>DN30: Claims &amp; Evidence 4/4/17</vt:lpstr>
      <vt:lpstr>DN31: Legislative Council 4/5/17</vt:lpstr>
      <vt:lpstr>DN32: Free Write 4/6/17</vt:lpstr>
      <vt:lpstr>Claim</vt:lpstr>
      <vt:lpstr>First Chunk</vt:lpstr>
      <vt:lpstr>DN33: Causes of the Rebellion 4/10/17</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Colonialism, and Imperialism  Do Nows</dc:title>
  <dc:creator>Kristen Quintana</dc:creator>
  <cp:lastModifiedBy>Kristen Quintana</cp:lastModifiedBy>
  <cp:revision>64</cp:revision>
  <dcterms:created xsi:type="dcterms:W3CDTF">2016-12-01T17:17:42Z</dcterms:created>
  <dcterms:modified xsi:type="dcterms:W3CDTF">2017-04-07T19:15:09Z</dcterms:modified>
</cp:coreProperties>
</file>