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57" r:id="rId3"/>
    <p:sldId id="259" r:id="rId4"/>
    <p:sldId id="270" r:id="rId5"/>
    <p:sldId id="260" r:id="rId6"/>
    <p:sldId id="261" r:id="rId7"/>
    <p:sldId id="258" r:id="rId8"/>
    <p:sldId id="269" r:id="rId9"/>
    <p:sldId id="271" r:id="rId10"/>
    <p:sldId id="262" r:id="rId11"/>
    <p:sldId id="272" r:id="rId12"/>
    <p:sldId id="263" r:id="rId13"/>
    <p:sldId id="273" r:id="rId14"/>
    <p:sldId id="264" r:id="rId15"/>
    <p:sldId id="274" r:id="rId16"/>
    <p:sldId id="265" r:id="rId17"/>
    <p:sldId id="266" r:id="rId18"/>
    <p:sldId id="275" r:id="rId19"/>
    <p:sldId id="267" r:id="rId20"/>
    <p:sldId id="276" r:id="rId21"/>
    <p:sldId id="268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4EC0A2-EE4C-4DBE-B479-057A3B27E947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117F3B-BE7E-45E5-9E21-C8AC9200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03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26F4-0657-4C11-A781-BFA1B89B967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72611FE-3828-40E4-A7FD-5EC7DEE7E4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26F4-0657-4C11-A781-BFA1B89B967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11FE-3828-40E4-A7FD-5EC7DEE7E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26F4-0657-4C11-A781-BFA1B89B967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11FE-3828-40E4-A7FD-5EC7DEE7E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26F4-0657-4C11-A781-BFA1B89B967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11FE-3828-40E4-A7FD-5EC7DEE7E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26F4-0657-4C11-A781-BFA1B89B967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11FE-3828-40E4-A7FD-5EC7DEE7E41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26F4-0657-4C11-A781-BFA1B89B967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11FE-3828-40E4-A7FD-5EC7DEE7E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26F4-0657-4C11-A781-BFA1B89B967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11FE-3828-40E4-A7FD-5EC7DEE7E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26F4-0657-4C11-A781-BFA1B89B967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11FE-3828-40E4-A7FD-5EC7DEE7E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26F4-0657-4C11-A781-BFA1B89B967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11FE-3828-40E4-A7FD-5EC7DEE7E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26F4-0657-4C11-A781-BFA1B89B967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11FE-3828-40E4-A7FD-5EC7DEE7E4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26F4-0657-4C11-A781-BFA1B89B967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11FE-3828-40E4-A7FD-5EC7DEE7E41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BF926F4-0657-4C11-A781-BFA1B89B967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72611FE-3828-40E4-A7FD-5EC7DEE7E4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World history </a:t>
            </a:r>
            <a:r>
              <a:rPr lang="en-US" dirty="0" smtClean="0"/>
              <a:t>10B john rules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French Revolution Begins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82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 in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 shortages</a:t>
            </a:r>
          </a:p>
          <a:p>
            <a:r>
              <a:rPr lang="en-US" dirty="0" smtClean="0"/>
              <a:t>Rising prices</a:t>
            </a:r>
          </a:p>
          <a:p>
            <a:r>
              <a:rPr lang="en-US" dirty="0" smtClean="0"/>
              <a:t>Unemployment</a:t>
            </a:r>
          </a:p>
          <a:p>
            <a:r>
              <a:rPr lang="en-US" dirty="0" smtClean="0"/>
              <a:t>It is estimated that poor people made up 1/3 of the population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sz="2000" i="1" dirty="0" smtClean="0"/>
              <a:t>“All the country girls and women are without shoes or stockings; and the plowmen at their work have neither shoes nor stockings to their feet. This is a poverty that strikes at the root of national prosperity.”</a:t>
            </a:r>
            <a:r>
              <a:rPr lang="en-US" sz="2000" dirty="0" smtClean="0"/>
              <a:t> – English traveler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0827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7" y="1828800"/>
            <a:ext cx="5610225" cy="4543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0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Monarchy’s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French government continues to spend huge amounts of money on wars and court luxuries</a:t>
            </a:r>
          </a:p>
          <a:p>
            <a:pPr lvl="1"/>
            <a:r>
              <a:rPr lang="en-US" dirty="0" smtClean="0"/>
              <a:t>Queen Marie Antoinette was known for her extravagance</a:t>
            </a:r>
          </a:p>
          <a:p>
            <a:r>
              <a:rPr lang="en-US" dirty="0" smtClean="0"/>
              <a:t>Spent large amounts of money to help American colonists fight against the British</a:t>
            </a:r>
          </a:p>
          <a:p>
            <a:r>
              <a:rPr lang="en-US" dirty="0" smtClean="0"/>
              <a:t>King Louis XVI was forced to call a meeting of the Estates General (French Parliament) to raise new taxes</a:t>
            </a:r>
          </a:p>
          <a:p>
            <a:pPr lvl="1"/>
            <a:r>
              <a:rPr lang="en-US" dirty="0" smtClean="0"/>
              <a:t>France is in danger of a complete financial collapse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7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Royal Family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1981200"/>
            <a:ext cx="4953000" cy="32271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3150045" cy="227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09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Estates-General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 arose at the meeting of the Estates-General</a:t>
            </a:r>
          </a:p>
          <a:p>
            <a:pPr lvl="1"/>
            <a:r>
              <a:rPr lang="en-US" dirty="0" smtClean="0"/>
              <a:t>Third Estate wants to tax the First and Second Estates</a:t>
            </a:r>
          </a:p>
          <a:p>
            <a:pPr lvl="1"/>
            <a:r>
              <a:rPr lang="en-US" dirty="0" smtClean="0"/>
              <a:t>Each estate gets one vote, meaning the third can be easily out voted </a:t>
            </a:r>
          </a:p>
          <a:p>
            <a:pPr lvl="1"/>
            <a:r>
              <a:rPr lang="en-US" dirty="0" smtClean="0"/>
              <a:t>The king, however, refuses to change the voting</a:t>
            </a:r>
          </a:p>
          <a:p>
            <a:r>
              <a:rPr lang="en-US" dirty="0" smtClean="0"/>
              <a:t>The Third Estate decides to leave and become a National 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4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Assembly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7086600" cy="4755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6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of the National Assembly is to create a constitution</a:t>
            </a:r>
          </a:p>
          <a:p>
            <a:r>
              <a:rPr lang="en-US" dirty="0" smtClean="0"/>
              <a:t>One day they go to their meeting place, only to find themselves locked out</a:t>
            </a:r>
          </a:p>
          <a:p>
            <a:pPr lvl="1"/>
            <a:r>
              <a:rPr lang="en-US" dirty="0" smtClean="0"/>
              <a:t>They meet on an indoor tennis court instead</a:t>
            </a:r>
          </a:p>
          <a:p>
            <a:pPr lvl="1"/>
            <a:r>
              <a:rPr lang="en-US" b="1" dirty="0" smtClean="0"/>
              <a:t>Tennis Court Oath</a:t>
            </a:r>
            <a:r>
              <a:rPr lang="en-US" dirty="0" smtClean="0"/>
              <a:t> – deputies swear to continue to meet until they have a constitution</a:t>
            </a:r>
          </a:p>
          <a:p>
            <a:r>
              <a:rPr lang="en-US" dirty="0" smtClean="0"/>
              <a:t>Louis XVI prepares to use force against the Third Estate in Paris but the commoners protect them</a:t>
            </a:r>
          </a:p>
          <a:p>
            <a:pPr lvl="1"/>
            <a:r>
              <a:rPr lang="en-US" dirty="0" smtClean="0"/>
              <a:t>Louis had also sent his armed forces to stop uprisings due to food shortages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Storming of the bastille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July 14,1789</a:t>
            </a:r>
          </a:p>
          <a:p>
            <a:r>
              <a:rPr lang="en-US" dirty="0" smtClean="0"/>
              <a:t>The Bastille was an armory and prison in Paris</a:t>
            </a:r>
          </a:p>
          <a:p>
            <a:pPr lvl="1"/>
            <a:r>
              <a:rPr lang="en-US" dirty="0" smtClean="0"/>
              <a:t>Only seven prisoners were inside at the time</a:t>
            </a:r>
          </a:p>
          <a:p>
            <a:r>
              <a:rPr lang="en-US" dirty="0" smtClean="0"/>
              <a:t>Parisian mob of 8,000 storm the Bastille to get weapons and free the prisoners</a:t>
            </a:r>
          </a:p>
          <a:p>
            <a:pPr lvl="1"/>
            <a:r>
              <a:rPr lang="en-US" dirty="0" smtClean="0"/>
              <a:t>Mob was soon joined by the French Guard, who used cannons against the fortress</a:t>
            </a:r>
          </a:p>
          <a:p>
            <a:pPr lvl="1"/>
            <a:r>
              <a:rPr lang="en-US" dirty="0" smtClean="0"/>
              <a:t>The Bastille was dismantled, brick by brick</a:t>
            </a:r>
          </a:p>
          <a:p>
            <a:pPr lvl="1"/>
            <a:r>
              <a:rPr lang="en-US" dirty="0" smtClean="0"/>
              <a:t>Mob saw the Bastille as a symbol of the government’s harsh policies</a:t>
            </a:r>
          </a:p>
          <a:p>
            <a:r>
              <a:rPr lang="en-US" dirty="0" smtClean="0"/>
              <a:t>At the same time smaller revolutions broke out all over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86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Storming of the Bastille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532364" cy="283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14" y="3581400"/>
            <a:ext cx="4119159" cy="308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4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Declaration of the rights of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Adopted by the National Assembly in August</a:t>
            </a:r>
          </a:p>
          <a:p>
            <a:r>
              <a:rPr lang="en-US" dirty="0" smtClean="0"/>
              <a:t>The Declaration of the Rights of Man and the Citizen was inspired by:</a:t>
            </a:r>
          </a:p>
          <a:p>
            <a:pPr lvl="1"/>
            <a:r>
              <a:rPr lang="en-US" dirty="0" smtClean="0"/>
              <a:t>American Declaration of Independence</a:t>
            </a:r>
          </a:p>
          <a:p>
            <a:pPr lvl="1"/>
            <a:r>
              <a:rPr lang="en-US" dirty="0" smtClean="0"/>
              <a:t>American Constitution</a:t>
            </a:r>
          </a:p>
          <a:p>
            <a:pPr lvl="1"/>
            <a:r>
              <a:rPr lang="en-US" dirty="0" smtClean="0"/>
              <a:t>English Bill of Rights</a:t>
            </a:r>
          </a:p>
          <a:p>
            <a:r>
              <a:rPr lang="en-US" dirty="0" smtClean="0"/>
              <a:t>Uses Enlightenment ideas</a:t>
            </a:r>
          </a:p>
          <a:p>
            <a:pPr lvl="1"/>
            <a:r>
              <a:rPr lang="en-US" dirty="0" smtClean="0"/>
              <a:t>Freedom and equal rights for all men</a:t>
            </a:r>
          </a:p>
          <a:p>
            <a:pPr lvl="1"/>
            <a:r>
              <a:rPr lang="en-US" dirty="0" smtClean="0"/>
              <a:t>Access to public office based on talent</a:t>
            </a:r>
          </a:p>
          <a:p>
            <a:pPr lvl="1"/>
            <a:r>
              <a:rPr lang="en-US" dirty="0" smtClean="0"/>
              <a:t>No one is exempt from taxes</a:t>
            </a:r>
          </a:p>
          <a:p>
            <a:pPr lvl="1"/>
            <a:r>
              <a:rPr lang="en-US" dirty="0" smtClean="0"/>
              <a:t>All citizens have the right to participate in making laws</a:t>
            </a:r>
          </a:p>
          <a:p>
            <a:pPr lvl="1"/>
            <a:r>
              <a:rPr lang="en-US" dirty="0" smtClean="0"/>
              <a:t>Freedom of speech and of the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7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Estates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the French Revolution the society of France was based on inequality</a:t>
            </a:r>
          </a:p>
          <a:p>
            <a:r>
              <a:rPr lang="en-US" dirty="0" smtClean="0"/>
              <a:t>There were three estates</a:t>
            </a:r>
          </a:p>
          <a:p>
            <a:pPr lvl="1"/>
            <a:r>
              <a:rPr lang="en-US" dirty="0" smtClean="0"/>
              <a:t>The estates are like rigid social classes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6257925" cy="26946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0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Declaration of the rights of Man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3609975" cy="4847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1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39723"/>
            <a:ext cx="5029200" cy="319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king concedes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Louis XVI refused to accept the National Assembly and the Declaration of Rights</a:t>
            </a:r>
          </a:p>
          <a:p>
            <a:r>
              <a:rPr lang="en-US" dirty="0" smtClean="0"/>
              <a:t>In October thousands of Parisian women marched to Versailles and force the king to accept these</a:t>
            </a:r>
          </a:p>
          <a:p>
            <a:r>
              <a:rPr lang="en-US" dirty="0" smtClean="0"/>
              <a:t>Crowd forces the royal family to go to Paris, where they essentially become prisoners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Estate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Nobles</a:t>
            </a:r>
          </a:p>
          <a:p>
            <a:r>
              <a:rPr lang="en-US" dirty="0" smtClean="0"/>
              <a:t>350,000 people (1.5% of population)</a:t>
            </a:r>
          </a:p>
          <a:p>
            <a:r>
              <a:rPr lang="en-US" dirty="0" smtClean="0"/>
              <a:t>Owned 25-30% of land</a:t>
            </a:r>
          </a:p>
          <a:p>
            <a:r>
              <a:rPr lang="en-US" dirty="0" smtClean="0"/>
              <a:t>Hold many leading positions in government, the military, law courts, and church offices</a:t>
            </a:r>
          </a:p>
          <a:p>
            <a:r>
              <a:rPr lang="en-US" dirty="0" smtClean="0"/>
              <a:t>Exempt from the </a:t>
            </a:r>
            <a:r>
              <a:rPr lang="en-US" b="1" dirty="0" err="1"/>
              <a:t>taille</a:t>
            </a:r>
            <a:r>
              <a:rPr lang="en-US" dirty="0"/>
              <a:t> </a:t>
            </a:r>
            <a:r>
              <a:rPr lang="en-US" sz="1200" dirty="0"/>
              <a:t>(</a:t>
            </a:r>
            <a:r>
              <a:rPr lang="en-US" sz="1200" dirty="0" smtClean="0"/>
              <a:t>TAH-</a:t>
            </a:r>
            <a:r>
              <a:rPr lang="en-US" sz="1200" dirty="0" err="1" smtClean="0"/>
              <a:t>yuh</a:t>
            </a:r>
            <a:r>
              <a:rPr lang="en-US" sz="1200" dirty="0" smtClean="0"/>
              <a:t>), </a:t>
            </a:r>
            <a:r>
              <a:rPr lang="en-US" dirty="0" smtClean="0"/>
              <a:t>the main tax</a:t>
            </a:r>
            <a:endParaRPr lang="en-US" sz="1200" dirty="0" smtClean="0"/>
          </a:p>
          <a:p>
            <a:r>
              <a:rPr lang="en-US" dirty="0" smtClean="0"/>
              <a:t>The nobles wanted to expand their power at the expense of the monarchy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1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Estate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23622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3952875" cy="498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3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estate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Commoners</a:t>
            </a:r>
          </a:p>
          <a:p>
            <a:r>
              <a:rPr lang="en-US" dirty="0" smtClean="0"/>
              <a:t>98% of population</a:t>
            </a:r>
          </a:p>
          <a:p>
            <a:r>
              <a:rPr lang="en-US" dirty="0" smtClean="0"/>
              <a:t>Divided by large differences in occupation, level of education, and wealth</a:t>
            </a:r>
          </a:p>
          <a:p>
            <a:r>
              <a:rPr lang="en-US" dirty="0" smtClean="0"/>
              <a:t>Peasants were the largest segment of this estate</a:t>
            </a:r>
          </a:p>
          <a:p>
            <a:pPr lvl="1"/>
            <a:r>
              <a:rPr lang="en-US" dirty="0" smtClean="0"/>
              <a:t>75-80% of total population</a:t>
            </a:r>
          </a:p>
          <a:p>
            <a:pPr lvl="1"/>
            <a:r>
              <a:rPr lang="en-US" dirty="0" smtClean="0"/>
              <a:t>Over half of the peasants owned little or no land</a:t>
            </a:r>
          </a:p>
          <a:p>
            <a:r>
              <a:rPr lang="en-US" dirty="0" smtClean="0"/>
              <a:t>Bourgeoisie (middle class)</a:t>
            </a:r>
          </a:p>
          <a:p>
            <a:pPr lvl="1"/>
            <a:r>
              <a:rPr lang="en-US" dirty="0" smtClean="0"/>
              <a:t>8% of total population</a:t>
            </a:r>
          </a:p>
          <a:p>
            <a:pPr lvl="1"/>
            <a:r>
              <a:rPr lang="en-US" dirty="0" smtClean="0"/>
              <a:t>Merchants, bankers, industrialists, professionals</a:t>
            </a:r>
          </a:p>
          <a:p>
            <a:pPr lvl="1"/>
            <a:r>
              <a:rPr lang="en-US" dirty="0" smtClean="0"/>
              <a:t>Owned 20-25% of 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Estate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Members of the bourgeoisie were not happy that the nobles had so many privileges</a:t>
            </a:r>
            <a:endParaRPr lang="en-US" dirty="0"/>
          </a:p>
          <a:p>
            <a:r>
              <a:rPr lang="en-US" dirty="0" smtClean="0"/>
              <a:t>However, the bourgeoisie shared a lot with the nobles</a:t>
            </a:r>
          </a:p>
          <a:p>
            <a:pPr lvl="1"/>
            <a:r>
              <a:rPr lang="en-US" dirty="0" smtClean="0"/>
              <a:t>Wealthy </a:t>
            </a:r>
            <a:r>
              <a:rPr lang="en-US" dirty="0"/>
              <a:t>people of the bourgeoisie could become nobles by obtaining public </a:t>
            </a:r>
            <a:r>
              <a:rPr lang="en-US" dirty="0" smtClean="0"/>
              <a:t>office</a:t>
            </a:r>
          </a:p>
          <a:p>
            <a:pPr lvl="1"/>
            <a:r>
              <a:rPr lang="en-US" dirty="0" smtClean="0"/>
              <a:t>Both groups were drawn to the ideas of the Enlightenment</a:t>
            </a:r>
          </a:p>
          <a:p>
            <a:pPr lvl="1"/>
            <a:r>
              <a:rPr lang="en-US" dirty="0" smtClean="0"/>
              <a:t>Both groups dislike monarchy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2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estate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Consists of the clergy</a:t>
            </a:r>
          </a:p>
          <a:p>
            <a:r>
              <a:rPr lang="en-US" dirty="0" smtClean="0"/>
              <a:t>130,000 people (0.5% of population)</a:t>
            </a:r>
          </a:p>
          <a:p>
            <a:r>
              <a:rPr lang="en-US" dirty="0" smtClean="0"/>
              <a:t>Owned 10% of the land</a:t>
            </a:r>
          </a:p>
          <a:p>
            <a:r>
              <a:rPr lang="en-US" dirty="0" smtClean="0"/>
              <a:t>Exempt from the </a:t>
            </a:r>
            <a:r>
              <a:rPr lang="en-US" b="1" dirty="0" err="1" smtClean="0"/>
              <a:t>taille</a:t>
            </a:r>
            <a:r>
              <a:rPr lang="en-US" dirty="0" smtClean="0"/>
              <a:t> </a:t>
            </a:r>
            <a:r>
              <a:rPr lang="en-US" sz="1200" dirty="0" smtClean="0"/>
              <a:t>(TAH-</a:t>
            </a:r>
            <a:r>
              <a:rPr lang="en-US" sz="1200" dirty="0" err="1" smtClean="0"/>
              <a:t>yuh</a:t>
            </a:r>
            <a:r>
              <a:rPr lang="en-US" sz="1200" dirty="0" smtClean="0"/>
              <a:t>)</a:t>
            </a:r>
            <a:r>
              <a:rPr lang="en-US" dirty="0" smtClean="0"/>
              <a:t>, the main tax in France</a:t>
            </a:r>
          </a:p>
          <a:p>
            <a:r>
              <a:rPr lang="en-US" dirty="0" smtClean="0"/>
              <a:t>This group was divided:</a:t>
            </a:r>
          </a:p>
          <a:p>
            <a:pPr lvl="1"/>
            <a:r>
              <a:rPr lang="en-US" dirty="0" smtClean="0"/>
              <a:t>High clergy are members of aristocratic families and share the interests and ideas of the nobles</a:t>
            </a:r>
          </a:p>
          <a:p>
            <a:pPr lvl="1"/>
            <a:r>
              <a:rPr lang="en-US" dirty="0" smtClean="0"/>
              <a:t>The parish priests were usually poor and commoners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7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Third Estate Carrying the First and second Estates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3371850" cy="4525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76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Third Estate is the Majority of the Population</a:t>
            </a:r>
            <a:endParaRPr lang="en-US" dirty="0"/>
          </a:p>
        </p:txBody>
      </p:sp>
      <p:pic>
        <p:nvPicPr>
          <p:cNvPr id="4098" name="Picture 2" descr="http://frenchrevolutionbales.weebly.com/uploads/1/3/7/5/13759502/8283979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299199" cy="4724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2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143</TotalTime>
  <Words>781</Words>
  <Application>Microsoft Office PowerPoint</Application>
  <PresentationFormat>On-screen Show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Apothecary</vt:lpstr>
      <vt:lpstr>The French Revolution Begins</vt:lpstr>
      <vt:lpstr>The Three Estates</vt:lpstr>
      <vt:lpstr>The second Estate</vt:lpstr>
      <vt:lpstr>Second Estate</vt:lpstr>
      <vt:lpstr>The third estate</vt:lpstr>
      <vt:lpstr>The Third Estate</vt:lpstr>
      <vt:lpstr>The First estate</vt:lpstr>
      <vt:lpstr>Third Estate Carrying the First and second Estates</vt:lpstr>
      <vt:lpstr>Third Estate is the Majority of the Population</vt:lpstr>
      <vt:lpstr>Crisis in France</vt:lpstr>
      <vt:lpstr>Revolution</vt:lpstr>
      <vt:lpstr>The Monarchy’s Response</vt:lpstr>
      <vt:lpstr>Royal Family</vt:lpstr>
      <vt:lpstr>Estates-General</vt:lpstr>
      <vt:lpstr>National Assembly</vt:lpstr>
      <vt:lpstr>National Assembly</vt:lpstr>
      <vt:lpstr>The Storming of the bastille</vt:lpstr>
      <vt:lpstr>Storming of the Bastille</vt:lpstr>
      <vt:lpstr>Declaration of the rights of man</vt:lpstr>
      <vt:lpstr>Declaration of the rights of Man</vt:lpstr>
      <vt:lpstr>The king concedes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French Revolution Begins</dc:title>
  <dc:creator>Kristen Quintana</dc:creator>
  <cp:lastModifiedBy>Kristen Quintana</cp:lastModifiedBy>
  <cp:revision>19</cp:revision>
  <cp:lastPrinted>2014-02-26T18:14:37Z</cp:lastPrinted>
  <dcterms:created xsi:type="dcterms:W3CDTF">2013-01-24T23:00:00Z</dcterms:created>
  <dcterms:modified xsi:type="dcterms:W3CDTF">2014-02-26T21:00:36Z</dcterms:modified>
</cp:coreProperties>
</file>