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CE28956-A110-411F-BF12-CBBA5CE1619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E28956-A110-411F-BF12-CBBA5CE1619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CE28956-A110-411F-BF12-CBBA5CE1619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E28956-A110-411F-BF12-CBBA5CE161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4376E18-A11F-46F7-A260-05CB10F916F8}" type="datetimeFigureOut">
              <a:rPr lang="en-US" smtClean="0"/>
              <a:t>2/22/2012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E28956-A110-411F-BF12-CBBA5CE1619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376E18-A11F-46F7-A260-05CB10F916F8}" type="datetimeFigureOut">
              <a:rPr lang="en-US" smtClean="0"/>
              <a:t>2/22/2012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CE28956-A110-411F-BF12-CBBA5CE1619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Ethnicity vs. Race vs. Nationality</a:t>
            </a:r>
            <a:endParaRPr lang="en-US" dirty="0"/>
          </a:p>
        </p:txBody>
      </p:sp>
      <p:sp>
        <p:nvSpPr>
          <p:cNvPr id="3" name="Subtitle 2"/>
          <p:cNvSpPr>
            <a:spLocks noGrp="1"/>
          </p:cNvSpPr>
          <p:nvPr>
            <p:ph type="subTitle" idx="1"/>
          </p:nvPr>
        </p:nvSpPr>
        <p:spPr/>
        <p:txBody>
          <a:bodyPr/>
          <a:lstStyle/>
          <a:p>
            <a:r>
              <a:rPr lang="en-US" dirty="0" smtClean="0"/>
              <a:t>Geography 9A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Nationality pertains to the country you were born in or are in at present</a:t>
            </a:r>
          </a:p>
          <a:p>
            <a:pPr lvl="1"/>
            <a:r>
              <a:rPr lang="en-US" dirty="0" smtClean="0"/>
              <a:t>The piece of land you were born in decides your nationality so if your parents moved to another country just before your birth, you may have a new country for your nationality</a:t>
            </a:r>
          </a:p>
          <a:p>
            <a:pPr lvl="1"/>
            <a:r>
              <a:rPr lang="en-US" dirty="0" smtClean="0"/>
              <a:t>You can also choose to make another country your home</a:t>
            </a:r>
          </a:p>
          <a:p>
            <a:r>
              <a:rPr lang="en-US" dirty="0" smtClean="0"/>
              <a:t>To be an American generally means believing in the “unalienable rights” of “life, liberty, and the pursuit of happiness.”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a:t>
            </a:r>
            <a:endParaRPr lang="en-US" dirty="0"/>
          </a:p>
        </p:txBody>
      </p:sp>
      <p:sp>
        <p:nvSpPr>
          <p:cNvPr id="3" name="Content Placeholder 2"/>
          <p:cNvSpPr>
            <a:spLocks noGrp="1"/>
          </p:cNvSpPr>
          <p:nvPr>
            <p:ph idx="1"/>
          </p:nvPr>
        </p:nvSpPr>
        <p:spPr/>
        <p:txBody>
          <a:bodyPr/>
          <a:lstStyle/>
          <a:p>
            <a:pPr>
              <a:defRPr/>
            </a:pPr>
            <a:r>
              <a:rPr lang="en-US" dirty="0" smtClean="0"/>
              <a:t>Ethnicity is a source of pride to people, a link to the experiences of ancestors and to cultural traditions. </a:t>
            </a:r>
          </a:p>
          <a:p>
            <a:pPr>
              <a:defRPr/>
            </a:pPr>
            <a:r>
              <a:rPr lang="en-US" dirty="0" smtClean="0"/>
              <a:t>The ethnic group to which one belongs has important measurable differences. </a:t>
            </a:r>
          </a:p>
          <a:p>
            <a:pPr>
              <a:defRPr/>
            </a:pPr>
            <a:r>
              <a:rPr lang="en-US" dirty="0" smtClean="0"/>
              <a:t>Ethnicity also matters in places with a history of discrimination by one ethnic group against another.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Controversy &amp; Ethnicity</a:t>
            </a:r>
            <a:endParaRPr lang="en-US" dirty="0"/>
          </a:p>
        </p:txBody>
      </p:sp>
      <p:sp>
        <p:nvSpPr>
          <p:cNvPr id="3" name="Content Placeholder 2"/>
          <p:cNvSpPr>
            <a:spLocks noGrp="1"/>
          </p:cNvSpPr>
          <p:nvPr>
            <p:ph idx="1"/>
          </p:nvPr>
        </p:nvSpPr>
        <p:spPr/>
        <p:txBody>
          <a:bodyPr/>
          <a:lstStyle/>
          <a:p>
            <a:pPr>
              <a:lnSpc>
                <a:spcPct val="90000"/>
              </a:lnSpc>
              <a:defRPr/>
            </a:pPr>
            <a:r>
              <a:rPr lang="en-US" sz="2800" dirty="0" smtClean="0"/>
              <a:t>The significance of ethnic diversity is controversial in the United States: </a:t>
            </a:r>
          </a:p>
          <a:p>
            <a:pPr lvl="1">
              <a:lnSpc>
                <a:spcPct val="90000"/>
              </a:lnSpc>
              <a:defRPr/>
            </a:pPr>
            <a:r>
              <a:rPr lang="en-US" sz="2400" dirty="0" smtClean="0"/>
              <a:t>To what extent does discrimination persist against minority ethnicities?</a:t>
            </a:r>
          </a:p>
          <a:p>
            <a:pPr lvl="1">
              <a:lnSpc>
                <a:spcPct val="90000"/>
              </a:lnSpc>
              <a:defRPr/>
            </a:pPr>
            <a:r>
              <a:rPr lang="en-US" sz="2400" dirty="0" smtClean="0"/>
              <a:t>Should preferences be given to minority ethnicities to correct past patterns of discrimination?</a:t>
            </a:r>
          </a:p>
          <a:p>
            <a:pPr lvl="1">
              <a:lnSpc>
                <a:spcPct val="90000"/>
              </a:lnSpc>
              <a:defRPr/>
            </a:pPr>
            <a:r>
              <a:rPr lang="en-US" sz="2400" dirty="0" smtClean="0"/>
              <a:t>To what extent should the distinct cultural identity of ethnicities be encouraged or protected?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lnSpcReduction="10000"/>
          </a:bodyPr>
          <a:lstStyle/>
          <a:p>
            <a:pPr>
              <a:lnSpc>
                <a:spcPct val="80000"/>
              </a:lnSpc>
              <a:defRPr/>
            </a:pPr>
            <a:r>
              <a:rPr lang="en-US" dirty="0" smtClean="0"/>
              <a:t>Ethnicity is an identity with a group of people who share the cultural traditions of a particular homeland or hearth. </a:t>
            </a:r>
          </a:p>
          <a:p>
            <a:pPr>
              <a:lnSpc>
                <a:spcPct val="80000"/>
              </a:lnSpc>
              <a:defRPr/>
            </a:pPr>
            <a:r>
              <a:rPr lang="en-US" dirty="0" smtClean="0"/>
              <a:t>Ethnicity comes from the Greek word </a:t>
            </a:r>
            <a:r>
              <a:rPr lang="en-US" dirty="0" err="1" smtClean="0"/>
              <a:t>ethnikos</a:t>
            </a:r>
            <a:r>
              <a:rPr lang="en-US" dirty="0" smtClean="0"/>
              <a:t>, which means national. </a:t>
            </a:r>
          </a:p>
          <a:p>
            <a:pPr>
              <a:lnSpc>
                <a:spcPct val="80000"/>
              </a:lnSpc>
              <a:defRPr/>
            </a:pPr>
            <a:r>
              <a:rPr lang="en-US" dirty="0" smtClean="0"/>
              <a:t>Geographers are interested in where ethnicities are distributed across space, like other elements of culture. </a:t>
            </a:r>
          </a:p>
          <a:p>
            <a:pPr>
              <a:lnSpc>
                <a:spcPct val="80000"/>
              </a:lnSpc>
              <a:defRPr/>
            </a:pPr>
            <a:r>
              <a:rPr lang="en-US" dirty="0" smtClean="0"/>
              <a:t>Like other cultural elements, ethnic identity derives from the interplay of connections with other groups and isolation from them.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matters</a:t>
            </a:r>
            <a:endParaRPr lang="en-US" dirty="0"/>
          </a:p>
        </p:txBody>
      </p:sp>
      <p:sp>
        <p:nvSpPr>
          <p:cNvPr id="3" name="Content Placeholder 2"/>
          <p:cNvSpPr>
            <a:spLocks noGrp="1"/>
          </p:cNvSpPr>
          <p:nvPr>
            <p:ph idx="1"/>
          </p:nvPr>
        </p:nvSpPr>
        <p:spPr/>
        <p:txBody>
          <a:bodyPr>
            <a:normAutofit/>
          </a:bodyPr>
          <a:lstStyle/>
          <a:p>
            <a:pPr>
              <a:lnSpc>
                <a:spcPct val="90000"/>
              </a:lnSpc>
              <a:defRPr/>
            </a:pPr>
            <a:r>
              <a:rPr lang="en-US" dirty="0" smtClean="0"/>
              <a:t>Ethnicity is an especially important cultural element of local diversity because our ethnic identity is unchangeable</a:t>
            </a:r>
          </a:p>
          <a:p>
            <a:pPr>
              <a:lnSpc>
                <a:spcPct val="90000"/>
              </a:lnSpc>
              <a:defRPr/>
            </a:pPr>
            <a:r>
              <a:rPr lang="en-US" dirty="0" smtClean="0"/>
              <a:t>No ethnicity is attempting or even aspiring to achieve global dominance. </a:t>
            </a:r>
          </a:p>
          <a:p>
            <a:pPr>
              <a:lnSpc>
                <a:spcPct val="90000"/>
              </a:lnSpc>
              <a:defRPr/>
            </a:pPr>
            <a:r>
              <a:rPr lang="en-US" dirty="0" smtClean="0"/>
              <a:t>In the face of globalization. . . ethnicity stands as the strongest barricade for the preservation of local diversity.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Distribution in the U.S.</a:t>
            </a:r>
            <a:endParaRPr lang="en-US" dirty="0"/>
          </a:p>
        </p:txBody>
      </p:sp>
      <p:sp>
        <p:nvSpPr>
          <p:cNvPr id="3" name="Content Placeholder 2"/>
          <p:cNvSpPr>
            <a:spLocks noGrp="1"/>
          </p:cNvSpPr>
          <p:nvPr>
            <p:ph idx="1"/>
          </p:nvPr>
        </p:nvSpPr>
        <p:spPr/>
        <p:txBody>
          <a:bodyPr/>
          <a:lstStyle/>
          <a:p>
            <a:pPr>
              <a:lnSpc>
                <a:spcPct val="80000"/>
              </a:lnSpc>
              <a:defRPr/>
            </a:pPr>
            <a:r>
              <a:rPr lang="en-US" dirty="0" smtClean="0"/>
              <a:t>The two most numerous ethnicities in the United States are African-Americans, about 13 percent, and Hispanics or Latinos, about 11 percent. </a:t>
            </a:r>
          </a:p>
          <a:p>
            <a:pPr>
              <a:lnSpc>
                <a:spcPct val="80000"/>
              </a:lnSpc>
              <a:defRPr/>
            </a:pPr>
            <a:r>
              <a:rPr lang="en-US" dirty="0" smtClean="0"/>
              <a:t>In addition, about 4 percent are Asian-American and 1 percent American Indian.</a:t>
            </a:r>
          </a:p>
          <a:p>
            <a:pPr>
              <a:lnSpc>
                <a:spcPct val="80000"/>
              </a:lnSpc>
              <a:defRPr/>
            </a:pPr>
            <a:r>
              <a:rPr lang="en-US" dirty="0" smtClean="0"/>
              <a:t>“White” or “Caucasian” is technically a race, not an ethnicity. </a:t>
            </a:r>
          </a:p>
          <a:p>
            <a:pPr lvl="1">
              <a:lnSpc>
                <a:spcPct val="80000"/>
              </a:lnSpc>
              <a:defRPr/>
            </a:pPr>
            <a:r>
              <a:rPr lang="en-US" dirty="0" smtClean="0"/>
              <a:t>German, Irish, French are examples of ethnicities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Clustering of Ethnicities in the U.S.</a:t>
            </a:r>
            <a:endParaRPr lang="en-US" dirty="0"/>
          </a:p>
        </p:txBody>
      </p:sp>
      <p:sp>
        <p:nvSpPr>
          <p:cNvPr id="3" name="Content Placeholder 2"/>
          <p:cNvSpPr>
            <a:spLocks noGrp="1"/>
          </p:cNvSpPr>
          <p:nvPr>
            <p:ph idx="1"/>
          </p:nvPr>
        </p:nvSpPr>
        <p:spPr/>
        <p:txBody>
          <a:bodyPr>
            <a:normAutofit/>
          </a:bodyPr>
          <a:lstStyle/>
          <a:p>
            <a:pPr>
              <a:defRPr/>
            </a:pPr>
            <a:r>
              <a:rPr lang="en-US" sz="2400" dirty="0" smtClean="0"/>
              <a:t>Clustering of ethnicities can occur at two scales, particular regions of the country, and. particular neighborhoods within cities.</a:t>
            </a:r>
          </a:p>
          <a:p>
            <a:pPr>
              <a:defRPr/>
            </a:pPr>
            <a:r>
              <a:rPr lang="en-US" sz="2400" dirty="0" smtClean="0"/>
              <a:t>African-Americans are clustered in the Southeast, Hispanics in the Southwest, Asian-Americans in the West, and American Indians in the Southwest and Plains states. </a:t>
            </a:r>
          </a:p>
        </p:txBody>
      </p:sp>
      <p:pic>
        <p:nvPicPr>
          <p:cNvPr id="4" name="Picture 7" descr="ethnic-atlas"/>
          <p:cNvPicPr>
            <a:picLocks noChangeAspect="1" noChangeArrowheads="1"/>
          </p:cNvPicPr>
          <p:nvPr/>
        </p:nvPicPr>
        <p:blipFill>
          <a:blip r:embed="rId2"/>
          <a:srcRect/>
          <a:stretch>
            <a:fillRect/>
          </a:stretch>
        </p:blipFill>
        <p:spPr>
          <a:xfrm>
            <a:off x="3048000" y="3810000"/>
            <a:ext cx="4267200" cy="296122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vs. Ethnicity</a:t>
            </a:r>
            <a:endParaRPr lang="en-US" dirty="0"/>
          </a:p>
        </p:txBody>
      </p:sp>
      <p:sp>
        <p:nvSpPr>
          <p:cNvPr id="3" name="Content Placeholder 2"/>
          <p:cNvSpPr>
            <a:spLocks noGrp="1"/>
          </p:cNvSpPr>
          <p:nvPr>
            <p:ph idx="1"/>
          </p:nvPr>
        </p:nvSpPr>
        <p:spPr/>
        <p:txBody>
          <a:bodyPr>
            <a:noAutofit/>
          </a:bodyPr>
          <a:lstStyle/>
          <a:p>
            <a:pPr>
              <a:lnSpc>
                <a:spcPct val="80000"/>
              </a:lnSpc>
              <a:defRPr/>
            </a:pPr>
            <a:r>
              <a:rPr lang="en-US" sz="2400" dirty="0" smtClean="0"/>
              <a:t>Race and ethnicity are often confused. </a:t>
            </a:r>
          </a:p>
          <a:p>
            <a:pPr>
              <a:lnSpc>
                <a:spcPct val="80000"/>
              </a:lnSpc>
              <a:defRPr/>
            </a:pPr>
            <a:r>
              <a:rPr lang="en-US" sz="2400" dirty="0" smtClean="0"/>
              <a:t>Ethnicity is about tradition, learned behavior and customs. It is about learning where you come from, and celebrating the traditions and ideas that are part of that region.</a:t>
            </a:r>
          </a:p>
          <a:p>
            <a:pPr>
              <a:lnSpc>
                <a:spcPct val="80000"/>
              </a:lnSpc>
              <a:defRPr/>
            </a:pPr>
            <a:r>
              <a:rPr lang="en-US" sz="2400" dirty="0" smtClean="0"/>
              <a:t>Race is your biologically engineered features. It can include skin color, skin tone, eye and hair color, as well as a tendency toward developing certain diseases. It is not something that can be changed or disguised.</a:t>
            </a:r>
          </a:p>
          <a:p>
            <a:pPr>
              <a:lnSpc>
                <a:spcPct val="80000"/>
              </a:lnSpc>
              <a:defRPr/>
            </a:pPr>
            <a:r>
              <a:rPr lang="en-US" sz="2400" dirty="0" smtClean="0"/>
              <a:t>Ethnicity gives us room to change because we can reject our own and embrace another. You can move from one region to another and assimilate your beliefs, actions and customs to identify with that ethnic orientation. You cannot do the same with race.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vs. Ethnicity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 </a:t>
            </a:r>
          </a:p>
          <a:p>
            <a:pPr lvl="1"/>
            <a:r>
              <a:rPr lang="en-US" dirty="0" smtClean="0"/>
              <a:t>Asian is a race</a:t>
            </a:r>
          </a:p>
          <a:p>
            <a:pPr lvl="1"/>
            <a:r>
              <a:rPr lang="en-US" dirty="0" smtClean="0"/>
              <a:t>Asian-American is an ethnicity</a:t>
            </a:r>
          </a:p>
          <a:p>
            <a:pPr lvl="1"/>
            <a:r>
              <a:rPr lang="en-US" dirty="0" smtClean="0"/>
              <a:t>In the U.S. these two terms encompass the same group of people (more or less)</a:t>
            </a:r>
          </a:p>
          <a:p>
            <a:r>
              <a:rPr lang="en-US" dirty="0" smtClean="0"/>
              <a:t>Come up with your own example</a:t>
            </a:r>
          </a:p>
          <a:p>
            <a:r>
              <a:rPr lang="en-US" dirty="0" smtClean="0"/>
              <a:t>At worst, biological classification by race is the basis for racism, which is the belief that race is the primary determinant of human traits and capacities and that racial differences produce an inherent superiority of a particular race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TotalTime>
  <Words>596</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Ethnicity vs. Race vs. Nationality</vt:lpstr>
      <vt:lpstr>What it means</vt:lpstr>
      <vt:lpstr>Controversy &amp; Ethnicity</vt:lpstr>
      <vt:lpstr>Definition</vt:lpstr>
      <vt:lpstr>Why it matters</vt:lpstr>
      <vt:lpstr>Ethnic Distribution in the U.S.</vt:lpstr>
      <vt:lpstr>Clustering of Ethnicities in the U.S.</vt:lpstr>
      <vt:lpstr>Race vs. Ethnicity</vt:lpstr>
      <vt:lpstr>Race vs. Ethnicity</vt:lpstr>
      <vt:lpstr>Nationality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Ethnicity</dc:title>
  <dc:creator>Kristen</dc:creator>
  <cp:lastModifiedBy>Kristen Quintana</cp:lastModifiedBy>
  <cp:revision>6</cp:revision>
  <dcterms:created xsi:type="dcterms:W3CDTF">2012-02-22T02:17:56Z</dcterms:created>
  <dcterms:modified xsi:type="dcterms:W3CDTF">2012-02-22T17:48:24Z</dcterms:modified>
</cp:coreProperties>
</file>