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snapToObjects="1">
      <p:cViewPr varScale="1">
        <p:scale>
          <a:sx n="107" d="100"/>
          <a:sy n="107" d="100"/>
        </p:scale>
        <p:origin x="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71766878-3199-4EAB-94E7-2D6D11070E1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5/9/17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5/9/17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5/9/17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5/9/17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5/9/17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5/9/17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334D819-9F07-4261-B09B-9E467E5D9002}" type="datetimeFigureOut">
              <a:rPr lang="en-US" smtClean="0"/>
              <a:pPr/>
              <a:t>5/9/17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6364468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MMyumga-Jr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Eating Disorders</a:t>
            </a:r>
            <a:endParaRPr lang="en-US" dirty="0"/>
          </a:p>
        </p:txBody>
      </p:sp>
      <p:sp>
        <p:nvSpPr>
          <p:cNvPr id="3" name="Subtitle 2"/>
          <p:cNvSpPr>
            <a:spLocks noGrp="1"/>
          </p:cNvSpPr>
          <p:nvPr>
            <p:ph type="subTitle" idx="1"/>
          </p:nvPr>
        </p:nvSpPr>
        <p:spPr/>
        <p:txBody>
          <a:bodyPr/>
          <a:lstStyle/>
          <a:p>
            <a:r>
              <a:rPr lang="en-US" dirty="0" smtClean="0"/>
              <a:t>Advisory</a:t>
            </a:r>
            <a:endParaRPr lang="en-US" dirty="0"/>
          </a:p>
        </p:txBody>
      </p:sp>
    </p:spTree>
    <p:extLst>
      <p:ext uri="{BB962C8B-B14F-4D97-AF65-F5344CB8AC3E}">
        <p14:creationId xmlns:p14="http://schemas.microsoft.com/office/powerpoint/2010/main" val="2037505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17666"/>
            <a:ext cx="10018713" cy="1752599"/>
          </a:xfrm>
        </p:spPr>
        <p:txBody>
          <a:bodyPr/>
          <a:lstStyle/>
          <a:p>
            <a:r>
              <a:rPr lang="en-US" dirty="0" smtClean="0"/>
              <a:t>Causes</a:t>
            </a:r>
            <a:endParaRPr lang="en-US" dirty="0"/>
          </a:p>
        </p:txBody>
      </p:sp>
      <p:sp>
        <p:nvSpPr>
          <p:cNvPr id="3" name="Content Placeholder 2"/>
          <p:cNvSpPr>
            <a:spLocks noGrp="1"/>
          </p:cNvSpPr>
          <p:nvPr>
            <p:ph idx="1"/>
          </p:nvPr>
        </p:nvSpPr>
        <p:spPr>
          <a:xfrm>
            <a:off x="1484310" y="1900053"/>
            <a:ext cx="10018713" cy="4726379"/>
          </a:xfrm>
        </p:spPr>
        <p:txBody>
          <a:bodyPr numCol="2">
            <a:normAutofit/>
          </a:bodyPr>
          <a:lstStyle/>
          <a:p>
            <a:r>
              <a:rPr lang="en-US" dirty="0"/>
              <a:t>Predisposing factors that make a person more vulnerable to developing an eating disorder: </a:t>
            </a:r>
            <a:endParaRPr lang="en-US" dirty="0" smtClean="0"/>
          </a:p>
          <a:p>
            <a:pPr lvl="1"/>
            <a:r>
              <a:rPr lang="en-US" dirty="0" smtClean="0"/>
              <a:t>Female </a:t>
            </a:r>
            <a:r>
              <a:rPr lang="en-US" dirty="0"/>
              <a:t>sex </a:t>
            </a:r>
          </a:p>
          <a:p>
            <a:pPr lvl="1"/>
            <a:r>
              <a:rPr lang="en-US" dirty="0" smtClean="0"/>
              <a:t>Family </a:t>
            </a:r>
            <a:r>
              <a:rPr lang="en-US" dirty="0"/>
              <a:t>history of eating disorders </a:t>
            </a:r>
          </a:p>
          <a:p>
            <a:pPr lvl="1"/>
            <a:r>
              <a:rPr lang="en-US" dirty="0" smtClean="0"/>
              <a:t>Perfectionist </a:t>
            </a:r>
            <a:r>
              <a:rPr lang="en-US" dirty="0"/>
              <a:t>personality (“type A”) </a:t>
            </a:r>
          </a:p>
          <a:p>
            <a:pPr lvl="1"/>
            <a:r>
              <a:rPr lang="en-US" dirty="0" smtClean="0"/>
              <a:t>Low </a:t>
            </a:r>
            <a:r>
              <a:rPr lang="en-US" dirty="0"/>
              <a:t>self-esteem </a:t>
            </a:r>
          </a:p>
          <a:p>
            <a:pPr lvl="1"/>
            <a:r>
              <a:rPr lang="en-US" dirty="0" smtClean="0"/>
              <a:t>Feelings </a:t>
            </a:r>
            <a:r>
              <a:rPr lang="en-US" dirty="0"/>
              <a:t>of inadequacy or lack of control in life </a:t>
            </a:r>
          </a:p>
          <a:p>
            <a:pPr lvl="1"/>
            <a:r>
              <a:rPr lang="en-US" dirty="0" smtClean="0"/>
              <a:t>Depression</a:t>
            </a:r>
            <a:r>
              <a:rPr lang="en-US" dirty="0"/>
              <a:t>, anxiety, anger, or loneliness </a:t>
            </a:r>
          </a:p>
          <a:p>
            <a:pPr lvl="1"/>
            <a:r>
              <a:rPr lang="en-US" dirty="0" smtClean="0"/>
              <a:t>Troubled </a:t>
            </a:r>
            <a:r>
              <a:rPr lang="en-US" dirty="0"/>
              <a:t>personal relationships </a:t>
            </a:r>
          </a:p>
          <a:p>
            <a:pPr lvl="1"/>
            <a:r>
              <a:rPr lang="en-US" dirty="0" smtClean="0"/>
              <a:t>Difficulty </a:t>
            </a:r>
            <a:r>
              <a:rPr lang="en-US" dirty="0"/>
              <a:t>expressing emotions and feelings </a:t>
            </a:r>
          </a:p>
          <a:p>
            <a:pPr lvl="1"/>
            <a:r>
              <a:rPr lang="en-US" dirty="0" smtClean="0"/>
              <a:t>History </a:t>
            </a:r>
            <a:r>
              <a:rPr lang="en-US" dirty="0"/>
              <a:t>of being teased or ridiculed based on size or weight </a:t>
            </a:r>
          </a:p>
          <a:p>
            <a:pPr lvl="1"/>
            <a:r>
              <a:rPr lang="en-US" dirty="0" smtClean="0"/>
              <a:t>History </a:t>
            </a:r>
            <a:r>
              <a:rPr lang="en-US" dirty="0"/>
              <a:t>of physical or sexual abuse </a:t>
            </a:r>
          </a:p>
          <a:p>
            <a:pPr lvl="1"/>
            <a:r>
              <a:rPr lang="en-US" dirty="0" smtClean="0"/>
              <a:t>Cultural </a:t>
            </a:r>
            <a:r>
              <a:rPr lang="en-US" dirty="0"/>
              <a:t>pressures that glorify “thinness” and place value on obtaining the “perfect body”</a:t>
            </a:r>
          </a:p>
        </p:txBody>
      </p:sp>
    </p:spTree>
    <p:extLst>
      <p:ext uri="{BB962C8B-B14F-4D97-AF65-F5344CB8AC3E}">
        <p14:creationId xmlns:p14="http://schemas.microsoft.com/office/powerpoint/2010/main" val="797531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02675"/>
            <a:ext cx="10018713" cy="1752599"/>
          </a:xfrm>
        </p:spPr>
        <p:txBody>
          <a:bodyPr/>
          <a:lstStyle/>
          <a:p>
            <a:r>
              <a:rPr lang="en-US" dirty="0" smtClean="0"/>
              <a:t>Complications</a:t>
            </a:r>
            <a:endParaRPr lang="en-US" dirty="0"/>
          </a:p>
        </p:txBody>
      </p:sp>
      <p:sp>
        <p:nvSpPr>
          <p:cNvPr id="3" name="Content Placeholder 2"/>
          <p:cNvSpPr>
            <a:spLocks noGrp="1"/>
          </p:cNvSpPr>
          <p:nvPr>
            <p:ph idx="1"/>
          </p:nvPr>
        </p:nvSpPr>
        <p:spPr>
          <a:xfrm>
            <a:off x="1484310" y="2125683"/>
            <a:ext cx="10018713" cy="4560125"/>
          </a:xfrm>
        </p:spPr>
        <p:txBody>
          <a:bodyPr numCol="2">
            <a:normAutofit lnSpcReduction="10000"/>
          </a:bodyPr>
          <a:lstStyle/>
          <a:p>
            <a:r>
              <a:rPr lang="en-US" dirty="0"/>
              <a:t>Many medical complications can occur from starvation or persistent purging: </a:t>
            </a:r>
          </a:p>
          <a:p>
            <a:pPr lvl="1"/>
            <a:r>
              <a:rPr lang="en-US" dirty="0" smtClean="0"/>
              <a:t>Osteopenia </a:t>
            </a:r>
            <a:r>
              <a:rPr lang="en-US" dirty="0"/>
              <a:t>(bone thinning), fractures </a:t>
            </a:r>
          </a:p>
          <a:p>
            <a:pPr lvl="1"/>
            <a:r>
              <a:rPr lang="en-US" dirty="0" smtClean="0"/>
              <a:t>Slowed </a:t>
            </a:r>
            <a:r>
              <a:rPr lang="en-US" dirty="0"/>
              <a:t>growth </a:t>
            </a:r>
          </a:p>
          <a:p>
            <a:pPr lvl="1"/>
            <a:r>
              <a:rPr lang="en-US" dirty="0" smtClean="0"/>
              <a:t>Heart </a:t>
            </a:r>
            <a:r>
              <a:rPr lang="en-US" dirty="0"/>
              <a:t>problems (slow heart rate, low blood pressure, heart beat irregularities) </a:t>
            </a:r>
          </a:p>
          <a:p>
            <a:pPr lvl="1"/>
            <a:r>
              <a:rPr lang="en-US" dirty="0" smtClean="0"/>
              <a:t>Abdominal </a:t>
            </a:r>
            <a:r>
              <a:rPr lang="en-US" dirty="0"/>
              <a:t>problems (nausea, bloating, constipation) </a:t>
            </a:r>
          </a:p>
          <a:p>
            <a:pPr lvl="1"/>
            <a:r>
              <a:rPr lang="en-US" dirty="0" smtClean="0"/>
              <a:t>Dry </a:t>
            </a:r>
            <a:r>
              <a:rPr lang="en-US" dirty="0"/>
              <a:t>skin, brittle hair and nails </a:t>
            </a:r>
          </a:p>
          <a:p>
            <a:pPr lvl="1"/>
            <a:r>
              <a:rPr lang="en-US" dirty="0" smtClean="0"/>
              <a:t>Growth </a:t>
            </a:r>
            <a:r>
              <a:rPr lang="en-US" dirty="0"/>
              <a:t>of fine hair all over body </a:t>
            </a:r>
          </a:p>
          <a:p>
            <a:pPr lvl="1"/>
            <a:r>
              <a:rPr lang="en-US" dirty="0" smtClean="0"/>
              <a:t>Abnormal </a:t>
            </a:r>
            <a:r>
              <a:rPr lang="en-US" dirty="0"/>
              <a:t>salts in the body </a:t>
            </a:r>
          </a:p>
          <a:p>
            <a:pPr lvl="1"/>
            <a:r>
              <a:rPr lang="en-US" dirty="0" smtClean="0"/>
              <a:t>Dental </a:t>
            </a:r>
            <a:r>
              <a:rPr lang="en-US" dirty="0"/>
              <a:t>erosion and enlarged salivary glands </a:t>
            </a:r>
          </a:p>
          <a:p>
            <a:pPr lvl="1"/>
            <a:r>
              <a:rPr lang="en-US" dirty="0" smtClean="0"/>
              <a:t>Inflammation </a:t>
            </a:r>
            <a:r>
              <a:rPr lang="en-US" dirty="0"/>
              <a:t>and possible rupture of the esophagus from frequent vomiting </a:t>
            </a:r>
          </a:p>
          <a:p>
            <a:pPr lvl="1"/>
            <a:r>
              <a:rPr lang="en-US" dirty="0" smtClean="0"/>
              <a:t>Infertility </a:t>
            </a:r>
            <a:r>
              <a:rPr lang="en-US" dirty="0"/>
              <a:t>with amenorrhea (no period) (anorexia) </a:t>
            </a:r>
          </a:p>
          <a:p>
            <a:pPr lvl="1"/>
            <a:r>
              <a:rPr lang="en-US" dirty="0" smtClean="0"/>
              <a:t>Liver </a:t>
            </a:r>
            <a:r>
              <a:rPr lang="en-US" dirty="0"/>
              <a:t>and kidney problems </a:t>
            </a:r>
          </a:p>
          <a:p>
            <a:pPr lvl="1"/>
            <a:r>
              <a:rPr lang="en-US" dirty="0" smtClean="0"/>
              <a:t>Low </a:t>
            </a:r>
            <a:r>
              <a:rPr lang="en-US" dirty="0"/>
              <a:t>body temperature </a:t>
            </a:r>
          </a:p>
          <a:p>
            <a:pPr lvl="1"/>
            <a:r>
              <a:rPr lang="en-US" dirty="0" smtClean="0"/>
              <a:t>Seizures </a:t>
            </a:r>
          </a:p>
          <a:p>
            <a:pPr lvl="1"/>
            <a:r>
              <a:rPr lang="en-US" dirty="0" smtClean="0"/>
              <a:t>Early </a:t>
            </a:r>
            <a:r>
              <a:rPr lang="en-US" dirty="0"/>
              <a:t>death</a:t>
            </a:r>
          </a:p>
        </p:txBody>
      </p:sp>
    </p:spTree>
    <p:extLst>
      <p:ext uri="{BB962C8B-B14F-4D97-AF65-F5344CB8AC3E}">
        <p14:creationId xmlns:p14="http://schemas.microsoft.com/office/powerpoint/2010/main" val="199564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–An </a:t>
            </a:r>
            <a:r>
              <a:rPr lang="en-US" dirty="0"/>
              <a:t>interdisciplinary team should treat eating disorders, including a physician, dietician, and mental health professional. </a:t>
            </a:r>
          </a:p>
          <a:p>
            <a:r>
              <a:rPr lang="en-US" dirty="0" smtClean="0"/>
              <a:t>Physicians </a:t>
            </a:r>
            <a:r>
              <a:rPr lang="en-US" dirty="0"/>
              <a:t>must rule out other causes for the symptoms, and monitor immediate and long-term medical complications. </a:t>
            </a:r>
          </a:p>
          <a:p>
            <a:r>
              <a:rPr lang="en-US" dirty="0" smtClean="0"/>
              <a:t>Dieticians </a:t>
            </a:r>
            <a:r>
              <a:rPr lang="en-US" dirty="0"/>
              <a:t>educate patients about healthy eating behaviors and help anorexic patients regain weight through a controlled regimen. </a:t>
            </a:r>
          </a:p>
          <a:p>
            <a:r>
              <a:rPr lang="en-US" dirty="0" smtClean="0"/>
              <a:t>Mental </a:t>
            </a:r>
            <a:r>
              <a:rPr lang="en-US" dirty="0"/>
              <a:t>health professionals provide counseling to the patient and the patient’s family. They try to help the patient recognize thoughts and feelings leading to disordered eating and to develop more adaptive thoughts and coping strategies.</a:t>
            </a:r>
          </a:p>
        </p:txBody>
      </p:sp>
    </p:spTree>
    <p:extLst>
      <p:ext uri="{BB962C8B-B14F-4D97-AF65-F5344CB8AC3E}">
        <p14:creationId xmlns:p14="http://schemas.microsoft.com/office/powerpoint/2010/main" val="132167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a:t>**A note on refeeding syndrome: This is a potentially fatal condition resulting from rapid changes in fluids and electrolytes when malnourished patients are “refed.” Hence, patients must be monitored very closely during the refeeding process. </a:t>
            </a:r>
          </a:p>
          <a:p>
            <a:r>
              <a:rPr lang="en-US" dirty="0" smtClean="0"/>
              <a:t>Patients </a:t>
            </a:r>
            <a:r>
              <a:rPr lang="en-US" dirty="0"/>
              <a:t>who are severely malnourished or experiencing significant medical complications may need to be admitted to the hospital for treatment.</a:t>
            </a:r>
          </a:p>
        </p:txBody>
      </p:sp>
    </p:spTree>
    <p:extLst>
      <p:ext uri="{BB962C8B-B14F-4D97-AF65-F5344CB8AC3E}">
        <p14:creationId xmlns:p14="http://schemas.microsoft.com/office/powerpoint/2010/main" val="2050832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a:xfrm>
            <a:off x="1484310" y="2666999"/>
            <a:ext cx="10018713" cy="3757552"/>
          </a:xfrm>
        </p:spPr>
        <p:txBody>
          <a:bodyPr>
            <a:normAutofit fontScale="92500"/>
          </a:bodyPr>
          <a:lstStyle/>
          <a:p>
            <a:r>
              <a:rPr lang="en-US" dirty="0"/>
              <a:t>Eating disorders are very difficult to treat. </a:t>
            </a:r>
          </a:p>
          <a:p>
            <a:r>
              <a:rPr lang="en-US" dirty="0" smtClean="0"/>
              <a:t>Only </a:t>
            </a:r>
            <a:r>
              <a:rPr lang="en-US" dirty="0"/>
              <a:t>50 percent of patients with anorexia nervosa will have a </a:t>
            </a:r>
            <a:r>
              <a:rPr lang="en-US" dirty="0" smtClean="0"/>
              <a:t>“good outcome”</a:t>
            </a:r>
            <a:endParaRPr lang="en-US" dirty="0"/>
          </a:p>
          <a:p>
            <a:r>
              <a:rPr lang="en-US" dirty="0" smtClean="0"/>
              <a:t>30 </a:t>
            </a:r>
            <a:r>
              <a:rPr lang="en-US" dirty="0"/>
              <a:t>percent of patients with bulimia nervosa continue to engage in binging and purging behaviors after 10 years of follow-up. </a:t>
            </a:r>
            <a:endParaRPr lang="en-US" dirty="0" smtClean="0"/>
          </a:p>
          <a:p>
            <a:r>
              <a:rPr lang="en-US" dirty="0" smtClean="0"/>
              <a:t>Young </a:t>
            </a:r>
            <a:r>
              <a:rPr lang="en-US" dirty="0"/>
              <a:t>women with anorexia nervosa are 10 times more likely to die than age-matched controls, either from complications of their eating disorder, or from suicide. </a:t>
            </a:r>
          </a:p>
          <a:p>
            <a:r>
              <a:rPr lang="en-US" dirty="0" smtClean="0"/>
              <a:t>Outcomes </a:t>
            </a:r>
            <a:r>
              <a:rPr lang="en-US" dirty="0"/>
              <a:t>are better the earlier the disease is identified, so if you suspect an eating disorder, seek help!!!!</a:t>
            </a:r>
          </a:p>
        </p:txBody>
      </p:sp>
    </p:spTree>
    <p:extLst>
      <p:ext uri="{BB962C8B-B14F-4D97-AF65-F5344CB8AC3E}">
        <p14:creationId xmlns:p14="http://schemas.microsoft.com/office/powerpoint/2010/main" val="1373130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60169"/>
            <a:ext cx="10018713" cy="1752599"/>
          </a:xfrm>
        </p:spPr>
        <p:txBody>
          <a:bodyPr/>
          <a:lstStyle/>
          <a:p>
            <a:r>
              <a:rPr lang="en-US" dirty="0"/>
              <a:t>For more information, please contact one of the following organizations: </a:t>
            </a:r>
          </a:p>
        </p:txBody>
      </p:sp>
      <p:sp>
        <p:nvSpPr>
          <p:cNvPr id="3" name="Content Placeholder 2"/>
          <p:cNvSpPr>
            <a:spLocks noGrp="1"/>
          </p:cNvSpPr>
          <p:nvPr>
            <p:ph idx="1"/>
          </p:nvPr>
        </p:nvSpPr>
        <p:spPr>
          <a:xfrm>
            <a:off x="1484310" y="2090057"/>
            <a:ext cx="10018713" cy="4429496"/>
          </a:xfrm>
        </p:spPr>
        <p:txBody>
          <a:bodyPr>
            <a:normAutofit fontScale="92500" lnSpcReduction="10000"/>
          </a:bodyPr>
          <a:lstStyle/>
          <a:p>
            <a:r>
              <a:rPr lang="en-US" dirty="0" smtClean="0"/>
              <a:t>National </a:t>
            </a:r>
            <a:r>
              <a:rPr lang="en-US" dirty="0"/>
              <a:t>Institute of Mental Health (NIMH), NIH, HHS </a:t>
            </a:r>
            <a:endParaRPr lang="en-US" dirty="0" smtClean="0"/>
          </a:p>
          <a:p>
            <a:pPr lvl="1"/>
            <a:r>
              <a:rPr lang="en-US" dirty="0" smtClean="0"/>
              <a:t>Phone</a:t>
            </a:r>
            <a:r>
              <a:rPr lang="en-US" dirty="0"/>
              <a:t>: (866) 615-NIMH (6464) </a:t>
            </a:r>
            <a:r>
              <a:rPr lang="en-US" dirty="0" smtClean="0"/>
              <a:t>- </a:t>
            </a:r>
            <a:r>
              <a:rPr lang="en-US" dirty="0" err="1" smtClean="0"/>
              <a:t>www.nimh.nih.gov</a:t>
            </a:r>
            <a:endParaRPr lang="en-US" dirty="0" smtClean="0"/>
          </a:p>
          <a:p>
            <a:r>
              <a:rPr lang="en-US" dirty="0" smtClean="0"/>
              <a:t>National </a:t>
            </a:r>
            <a:r>
              <a:rPr lang="en-US" dirty="0"/>
              <a:t>Mental Health Information Center, SAMHSA, HHS </a:t>
            </a:r>
            <a:endParaRPr lang="en-US" dirty="0" smtClean="0"/>
          </a:p>
          <a:p>
            <a:pPr lvl="1"/>
            <a:r>
              <a:rPr lang="en-US" dirty="0" smtClean="0"/>
              <a:t>Phone</a:t>
            </a:r>
            <a:r>
              <a:rPr lang="en-US" dirty="0"/>
              <a:t>: (800) </a:t>
            </a:r>
            <a:r>
              <a:rPr lang="en-US" dirty="0" smtClean="0"/>
              <a:t>789-2647 - </a:t>
            </a:r>
            <a:r>
              <a:rPr lang="en-US" dirty="0" err="1" smtClean="0"/>
              <a:t>mentalhealth.samhsa.gov</a:t>
            </a:r>
            <a:r>
              <a:rPr lang="en-US" dirty="0" smtClean="0"/>
              <a:t> </a:t>
            </a:r>
          </a:p>
          <a:p>
            <a:r>
              <a:rPr lang="en-US" dirty="0" smtClean="0"/>
              <a:t>Academy </a:t>
            </a:r>
            <a:r>
              <a:rPr lang="en-US" dirty="0"/>
              <a:t>for Eating Disorders </a:t>
            </a:r>
            <a:endParaRPr lang="en-US" dirty="0" smtClean="0"/>
          </a:p>
          <a:p>
            <a:pPr lvl="1"/>
            <a:r>
              <a:rPr lang="en-US" dirty="0" smtClean="0"/>
              <a:t>Phone</a:t>
            </a:r>
            <a:r>
              <a:rPr lang="en-US" dirty="0"/>
              <a:t>: (847) 498-4274 </a:t>
            </a:r>
            <a:r>
              <a:rPr lang="en-US" dirty="0" smtClean="0"/>
              <a:t>- </a:t>
            </a:r>
            <a:r>
              <a:rPr lang="en-US" dirty="0" err="1" smtClean="0"/>
              <a:t>www.aedweb.org</a:t>
            </a:r>
            <a:r>
              <a:rPr lang="en-US" dirty="0" smtClean="0"/>
              <a:t> </a:t>
            </a:r>
          </a:p>
          <a:p>
            <a:r>
              <a:rPr lang="en-US" dirty="0" smtClean="0"/>
              <a:t>National </a:t>
            </a:r>
            <a:r>
              <a:rPr lang="en-US" dirty="0"/>
              <a:t>Association of Anorexia Nervosa and Associated Disorders </a:t>
            </a:r>
            <a:endParaRPr lang="en-US" dirty="0" smtClean="0"/>
          </a:p>
          <a:p>
            <a:pPr lvl="1"/>
            <a:r>
              <a:rPr lang="en-US" dirty="0" smtClean="0"/>
              <a:t>Phone</a:t>
            </a:r>
            <a:r>
              <a:rPr lang="en-US" dirty="0"/>
              <a:t>: (847) 831-3438 </a:t>
            </a:r>
            <a:r>
              <a:rPr lang="en-US" dirty="0" smtClean="0"/>
              <a:t>- </a:t>
            </a:r>
            <a:r>
              <a:rPr lang="en-US" dirty="0" err="1" smtClean="0"/>
              <a:t>www.anad.org</a:t>
            </a:r>
            <a:r>
              <a:rPr lang="en-US" dirty="0" smtClean="0"/>
              <a:t> </a:t>
            </a:r>
          </a:p>
          <a:p>
            <a:r>
              <a:rPr lang="en-US" dirty="0" smtClean="0"/>
              <a:t>National </a:t>
            </a:r>
            <a:r>
              <a:rPr lang="en-US" dirty="0"/>
              <a:t>Eating Disorders Association </a:t>
            </a:r>
            <a:endParaRPr lang="en-US" dirty="0" smtClean="0"/>
          </a:p>
          <a:p>
            <a:pPr lvl="1"/>
            <a:r>
              <a:rPr lang="en-US" dirty="0" smtClean="0"/>
              <a:t>Phone</a:t>
            </a:r>
            <a:r>
              <a:rPr lang="en-US" dirty="0"/>
              <a:t>: (800) 931-2237 </a:t>
            </a:r>
            <a:r>
              <a:rPr lang="en-US" dirty="0" smtClean="0"/>
              <a:t>- </a:t>
            </a:r>
            <a:r>
              <a:rPr lang="en-US" dirty="0" err="1" smtClean="0"/>
              <a:t>www.nationaleatingdisorders.org</a:t>
            </a:r>
            <a:endParaRPr lang="en-US" dirty="0"/>
          </a:p>
        </p:txBody>
      </p:sp>
    </p:spTree>
    <p:extLst>
      <p:ext uri="{BB962C8B-B14F-4D97-AF65-F5344CB8AC3E}">
        <p14:creationId xmlns:p14="http://schemas.microsoft.com/office/powerpoint/2010/main" val="372509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Dying to be Thin</a:t>
            </a:r>
            <a:r>
              <a:rPr lang="en-US" dirty="0" smtClean="0"/>
              <a:t> NOVA Documentary</a:t>
            </a:r>
            <a:endParaRPr lang="en-US" i="1"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www.youtube.com/watch?v=MMyumga-Jr8</a:t>
            </a:r>
            <a:r>
              <a:rPr lang="en-US" dirty="0" smtClean="0"/>
              <a:t> </a:t>
            </a:r>
            <a:endParaRPr lang="en-US" dirty="0"/>
          </a:p>
        </p:txBody>
      </p:sp>
    </p:spTree>
    <p:extLst>
      <p:ext uri="{BB962C8B-B14F-4D97-AF65-F5344CB8AC3E}">
        <p14:creationId xmlns:p14="http://schemas.microsoft.com/office/powerpoint/2010/main" val="216321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What do you know about eating disorders?</a:t>
            </a:r>
            <a:endParaRPr lang="en-US" dirty="0"/>
          </a:p>
        </p:txBody>
      </p:sp>
      <p:sp>
        <p:nvSpPr>
          <p:cNvPr id="5" name="Subtitle 4"/>
          <p:cNvSpPr>
            <a:spLocks noGrp="1"/>
          </p:cNvSpPr>
          <p:nvPr>
            <p:ph type="subTitle" idx="1"/>
          </p:nvPr>
        </p:nvSpPr>
        <p:spPr/>
        <p:txBody>
          <a:bodyPr/>
          <a:lstStyle/>
          <a:p>
            <a:r>
              <a:rPr lang="en-US" dirty="0" smtClean="0"/>
              <a:t>Answer #1 on your worksheet</a:t>
            </a:r>
            <a:endParaRPr lang="en-US" dirty="0"/>
          </a:p>
        </p:txBody>
      </p:sp>
    </p:spTree>
    <p:extLst>
      <p:ext uri="{BB962C8B-B14F-4D97-AF65-F5344CB8AC3E}">
        <p14:creationId xmlns:p14="http://schemas.microsoft.com/office/powerpoint/2010/main" val="885859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Anorexia Nervosa</a:t>
            </a:r>
            <a:endParaRPr lang="en-US" dirty="0"/>
          </a:p>
        </p:txBody>
      </p:sp>
      <p:sp>
        <p:nvSpPr>
          <p:cNvPr id="3" name="Content Placeholder 2"/>
          <p:cNvSpPr>
            <a:spLocks noGrp="1"/>
          </p:cNvSpPr>
          <p:nvPr>
            <p:ph idx="1"/>
          </p:nvPr>
        </p:nvSpPr>
        <p:spPr/>
        <p:txBody>
          <a:bodyPr>
            <a:normAutofit lnSpcReduction="10000"/>
          </a:bodyPr>
          <a:lstStyle/>
          <a:p>
            <a:r>
              <a:rPr lang="en-US" dirty="0"/>
              <a:t>Anorexia nervosa is an eating disorder characterized by weight loss (or lack of appropriate weight gain in growing children); difficulties maintaining an appropriate body weight for height, age, and stature; and, in many individuals, distorted body image. </a:t>
            </a:r>
            <a:endParaRPr lang="en-US" dirty="0" smtClean="0"/>
          </a:p>
          <a:p>
            <a:r>
              <a:rPr lang="en-US" dirty="0" smtClean="0"/>
              <a:t>People </a:t>
            </a:r>
            <a:r>
              <a:rPr lang="en-US" dirty="0"/>
              <a:t>with anorexia generally restrict the number of calories and the types of food they eat. </a:t>
            </a:r>
            <a:endParaRPr lang="en-US" dirty="0" smtClean="0"/>
          </a:p>
          <a:p>
            <a:r>
              <a:rPr lang="en-US" dirty="0" smtClean="0"/>
              <a:t>Some </a:t>
            </a:r>
            <a:r>
              <a:rPr lang="en-US" dirty="0"/>
              <a:t>people with the disorder also exercise compulsively, purge via vomiting and laxatives, and/or binge eat.</a:t>
            </a:r>
            <a:endParaRPr lang="en-US" dirty="0"/>
          </a:p>
        </p:txBody>
      </p:sp>
    </p:spTree>
    <p:extLst>
      <p:ext uri="{BB962C8B-B14F-4D97-AF65-F5344CB8AC3E}">
        <p14:creationId xmlns:p14="http://schemas.microsoft.com/office/powerpoint/2010/main" val="141772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Bulimia Nervosa</a:t>
            </a:r>
            <a:endParaRPr lang="en-US" dirty="0"/>
          </a:p>
        </p:txBody>
      </p:sp>
      <p:sp>
        <p:nvSpPr>
          <p:cNvPr id="3" name="Content Placeholder 2"/>
          <p:cNvSpPr>
            <a:spLocks noGrp="1"/>
          </p:cNvSpPr>
          <p:nvPr>
            <p:ph idx="1"/>
          </p:nvPr>
        </p:nvSpPr>
        <p:spPr>
          <a:xfrm>
            <a:off x="1484310" y="2666999"/>
            <a:ext cx="10018713" cy="4006933"/>
          </a:xfrm>
        </p:spPr>
        <p:txBody>
          <a:bodyPr>
            <a:normAutofit/>
          </a:bodyPr>
          <a:lstStyle/>
          <a:p>
            <a:r>
              <a:rPr lang="en-US" dirty="0"/>
              <a:t>Bulimia nervosa is a serious, potentially life-threatening eating disorder characterized by a cycle of bingeing and compensatory behaviors such as self-induced vomiting designed to undo or compensate for the effects of binge eating</a:t>
            </a:r>
            <a:r>
              <a:rPr lang="en-US" dirty="0" smtClean="0"/>
              <a:t>.</a:t>
            </a:r>
          </a:p>
          <a:p>
            <a:r>
              <a:rPr lang="en-US" dirty="0" smtClean="0"/>
              <a:t>Symptoms include:</a:t>
            </a:r>
          </a:p>
          <a:p>
            <a:pPr lvl="1"/>
            <a:r>
              <a:rPr lang="en-US" dirty="0"/>
              <a:t>Frequent episodes of consuming very large amount of food followed by behaviors to prevent weight gain, such as self-induced vomiting.</a:t>
            </a:r>
          </a:p>
          <a:p>
            <a:pPr lvl="1"/>
            <a:r>
              <a:rPr lang="en-US" dirty="0"/>
              <a:t>A feeling of being out of control during the binge-eating episodes.</a:t>
            </a:r>
          </a:p>
          <a:p>
            <a:pPr lvl="1"/>
            <a:r>
              <a:rPr lang="en-US" dirty="0"/>
              <a:t>Self-esteem overly related to body image.</a:t>
            </a:r>
          </a:p>
          <a:p>
            <a:pPr lvl="1"/>
            <a:endParaRPr lang="en-US" dirty="0"/>
          </a:p>
        </p:txBody>
      </p:sp>
    </p:spTree>
    <p:extLst>
      <p:ext uri="{BB962C8B-B14F-4D97-AF65-F5344CB8AC3E}">
        <p14:creationId xmlns:p14="http://schemas.microsoft.com/office/powerpoint/2010/main" val="229330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Facts</a:t>
            </a:r>
            <a:endParaRPr lang="en-US" dirty="0"/>
          </a:p>
        </p:txBody>
      </p:sp>
      <p:sp>
        <p:nvSpPr>
          <p:cNvPr id="3" name="Content Placeholder 2"/>
          <p:cNvSpPr>
            <a:spLocks noGrp="1"/>
          </p:cNvSpPr>
          <p:nvPr>
            <p:ph idx="1"/>
          </p:nvPr>
        </p:nvSpPr>
        <p:spPr>
          <a:xfrm>
            <a:off x="1484310" y="2666999"/>
            <a:ext cx="10018713" cy="3983183"/>
          </a:xfrm>
        </p:spPr>
        <p:txBody>
          <a:bodyPr>
            <a:normAutofit fontScale="92500" lnSpcReduction="10000"/>
          </a:bodyPr>
          <a:lstStyle/>
          <a:p>
            <a:r>
              <a:rPr lang="en-US" dirty="0" smtClean="0"/>
              <a:t>In </a:t>
            </a:r>
            <a:r>
              <a:rPr lang="en-US" dirty="0"/>
              <a:t>the United States, as many as 10 million females have an eating disorder such as anorexia or bulimia. </a:t>
            </a:r>
          </a:p>
          <a:p>
            <a:r>
              <a:rPr lang="en-US" dirty="0" smtClean="0"/>
              <a:t>One </a:t>
            </a:r>
            <a:r>
              <a:rPr lang="en-US" dirty="0"/>
              <a:t>in 100 American women suffer from anorexia. Two to three in 100 American women suffer from bulimia. </a:t>
            </a:r>
          </a:p>
          <a:p>
            <a:r>
              <a:rPr lang="en-US" dirty="0" smtClean="0"/>
              <a:t>Women </a:t>
            </a:r>
            <a:r>
              <a:rPr lang="en-US" dirty="0"/>
              <a:t>are much more likely than males to develop an eating disorder, but men can have eating disorders. An estimated 5 to 15 percent of people with anorexia or bulimia are male. </a:t>
            </a:r>
            <a:endParaRPr lang="en-US" dirty="0" smtClean="0"/>
          </a:p>
          <a:p>
            <a:r>
              <a:rPr lang="en-US" dirty="0"/>
              <a:t>There are two peaks in the onset of anorexia nervosa, at age 14 (thought to be related to puberty) and 18 (thought to be due to the transition to college), though patients may present from late childhood through adulthood. The median age of onset for bulimia is 18 years.</a:t>
            </a:r>
          </a:p>
          <a:p>
            <a:endParaRPr lang="en-US" dirty="0"/>
          </a:p>
        </p:txBody>
      </p:sp>
    </p:spTree>
    <p:extLst>
      <p:ext uri="{BB962C8B-B14F-4D97-AF65-F5344CB8AC3E}">
        <p14:creationId xmlns:p14="http://schemas.microsoft.com/office/powerpoint/2010/main" val="105615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Facts</a:t>
            </a:r>
            <a:endParaRPr lang="en-US" dirty="0"/>
          </a:p>
        </p:txBody>
      </p:sp>
      <p:sp>
        <p:nvSpPr>
          <p:cNvPr id="3" name="Content Placeholder 2"/>
          <p:cNvSpPr>
            <a:spLocks noGrp="1"/>
          </p:cNvSpPr>
          <p:nvPr>
            <p:ph idx="1"/>
          </p:nvPr>
        </p:nvSpPr>
        <p:spPr>
          <a:xfrm>
            <a:off x="1484310" y="2298866"/>
            <a:ext cx="10018713" cy="3995058"/>
          </a:xfrm>
        </p:spPr>
        <p:txBody>
          <a:bodyPr>
            <a:normAutofit/>
          </a:bodyPr>
          <a:lstStyle/>
          <a:p>
            <a:r>
              <a:rPr lang="en-US" dirty="0" smtClean="0"/>
              <a:t>For </a:t>
            </a:r>
            <a:r>
              <a:rPr lang="en-US" dirty="0"/>
              <a:t>females between 15 and 24 years old who suffer from anorexia nervosa, the mortality rate associated with the illness is 12 times higher than the death rate of ALL other causes of death. </a:t>
            </a:r>
          </a:p>
          <a:p>
            <a:r>
              <a:rPr lang="en-US" dirty="0" smtClean="0"/>
              <a:t>Anorexia </a:t>
            </a:r>
            <a:r>
              <a:rPr lang="en-US" dirty="0"/>
              <a:t>nervosa has the highest early death rate of any mental illness, up to 20 percent. </a:t>
            </a:r>
          </a:p>
          <a:p>
            <a:r>
              <a:rPr lang="en-US" dirty="0" smtClean="0"/>
              <a:t>Most </a:t>
            </a:r>
            <a:r>
              <a:rPr lang="en-US" dirty="0"/>
              <a:t>people with eating disorders never receive mental health care. </a:t>
            </a:r>
          </a:p>
          <a:p>
            <a:r>
              <a:rPr lang="en-US" dirty="0" smtClean="0"/>
              <a:t>Almost </a:t>
            </a:r>
            <a:r>
              <a:rPr lang="en-US" dirty="0"/>
              <a:t>50% of people with eating disorders meet the criteria for </a:t>
            </a:r>
            <a:r>
              <a:rPr lang="en-US" dirty="0" smtClean="0"/>
              <a:t>depression</a:t>
            </a:r>
          </a:p>
          <a:p>
            <a:pPr marL="0" indent="0">
              <a:buNone/>
            </a:pPr>
            <a:r>
              <a:rPr lang="en-US" sz="2000" i="1" dirty="0"/>
              <a:t>NIMH, National Eating Disorders Association, ANAD</a:t>
            </a:r>
          </a:p>
        </p:txBody>
      </p:sp>
    </p:spTree>
    <p:extLst>
      <p:ext uri="{BB962C8B-B14F-4D97-AF65-F5344CB8AC3E}">
        <p14:creationId xmlns:p14="http://schemas.microsoft.com/office/powerpoint/2010/main" val="122472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a:t>
            </a:r>
            <a:endParaRPr lang="en-US" dirty="0"/>
          </a:p>
        </p:txBody>
      </p:sp>
      <p:sp>
        <p:nvSpPr>
          <p:cNvPr id="3" name="Content Placeholder 2"/>
          <p:cNvSpPr>
            <a:spLocks noGrp="1"/>
          </p:cNvSpPr>
          <p:nvPr>
            <p:ph idx="1"/>
          </p:nvPr>
        </p:nvSpPr>
        <p:spPr/>
        <p:txBody>
          <a:bodyPr/>
          <a:lstStyle/>
          <a:p>
            <a:r>
              <a:rPr lang="en-US" dirty="0"/>
              <a:t>It is unclear why eating disorders occur, but is likely related to the interaction of numerous factors (psychological, biological, family, </a:t>
            </a:r>
            <a:r>
              <a:rPr lang="en-US" dirty="0" smtClean="0"/>
              <a:t>environmental, etc.)</a:t>
            </a:r>
          </a:p>
          <a:p>
            <a:r>
              <a:rPr lang="en-US" dirty="0" smtClean="0"/>
              <a:t>An </a:t>
            </a:r>
            <a:r>
              <a:rPr lang="en-US" dirty="0"/>
              <a:t>individual may experience decreased self-esteem or self-control because of pre-disposing factors and use dieting or weight loss to gain a sense of control.</a:t>
            </a:r>
          </a:p>
        </p:txBody>
      </p:sp>
    </p:spTree>
    <p:extLst>
      <p:ext uri="{BB962C8B-B14F-4D97-AF65-F5344CB8AC3E}">
        <p14:creationId xmlns:p14="http://schemas.microsoft.com/office/powerpoint/2010/main" val="1512166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802" y="685800"/>
            <a:ext cx="10018713" cy="1752599"/>
          </a:xfrm>
        </p:spPr>
        <p:txBody>
          <a:bodyPr/>
          <a:lstStyle/>
          <a:p>
            <a:r>
              <a:rPr lang="en-US" dirty="0" smtClean="0"/>
              <a:t>Causes</a:t>
            </a:r>
            <a:endParaRPr lang="en-US" dirty="0"/>
          </a:p>
        </p:txBody>
      </p:sp>
      <p:pic>
        <p:nvPicPr>
          <p:cNvPr id="4" name="Picture 3"/>
          <p:cNvPicPr>
            <a:picLocks noChangeAspect="1"/>
          </p:cNvPicPr>
          <p:nvPr/>
        </p:nvPicPr>
        <p:blipFill>
          <a:blip r:embed="rId2"/>
          <a:stretch>
            <a:fillRect/>
          </a:stretch>
        </p:blipFill>
        <p:spPr>
          <a:xfrm>
            <a:off x="514596" y="107528"/>
            <a:ext cx="1939428" cy="2909141"/>
          </a:xfrm>
          <a:prstGeom prst="rect">
            <a:avLst/>
          </a:prstGeom>
          <a:ln>
            <a:solidFill>
              <a:schemeClr val="tx1"/>
            </a:solidFill>
          </a:ln>
        </p:spPr>
      </p:pic>
      <p:sp>
        <p:nvSpPr>
          <p:cNvPr id="3" name="Content Placeholder 2"/>
          <p:cNvSpPr>
            <a:spLocks noGrp="1"/>
          </p:cNvSpPr>
          <p:nvPr>
            <p:ph idx="1"/>
          </p:nvPr>
        </p:nvSpPr>
        <p:spPr>
          <a:xfrm>
            <a:off x="1484310" y="2868877"/>
            <a:ext cx="10018713" cy="3591297"/>
          </a:xfrm>
        </p:spPr>
        <p:txBody>
          <a:bodyPr/>
          <a:lstStyle/>
          <a:p>
            <a:r>
              <a:rPr lang="en-US" dirty="0"/>
              <a:t>Our culture also projects unrealistic images of “ideal” bodies in magazines and on television, and encourages women to try and achieve this ideal. </a:t>
            </a:r>
          </a:p>
          <a:p>
            <a:pPr lvl="1"/>
            <a:r>
              <a:rPr lang="en-US" dirty="0" smtClean="0"/>
              <a:t>Over </a:t>
            </a:r>
            <a:r>
              <a:rPr lang="en-US" dirty="0"/>
              <a:t>one-half of teenage girls and nearly one-third of teenage boys use unhealthy weight control behaviors such as skipping meals, fasting, smoking cigarettes, vomiting, and taking laxatives. </a:t>
            </a:r>
          </a:p>
          <a:p>
            <a:pPr lvl="1"/>
            <a:r>
              <a:rPr lang="en-US" dirty="0" smtClean="0"/>
              <a:t>42</a:t>
            </a:r>
            <a:r>
              <a:rPr lang="en-US" dirty="0"/>
              <a:t>% of 1st-3rd grade girls want to be thinner and 81% of 10 year olds are afraid of being fat. </a:t>
            </a:r>
          </a:p>
          <a:p>
            <a:pPr lvl="1"/>
            <a:r>
              <a:rPr lang="en-US" dirty="0" smtClean="0"/>
              <a:t>46</a:t>
            </a:r>
            <a:r>
              <a:rPr lang="en-US" dirty="0"/>
              <a:t>% of 9-11 year-olds are “sometimes” or “very often” on diets</a:t>
            </a:r>
          </a:p>
        </p:txBody>
      </p:sp>
      <p:pic>
        <p:nvPicPr>
          <p:cNvPr id="5" name="Picture 4"/>
          <p:cNvPicPr>
            <a:picLocks noChangeAspect="1"/>
          </p:cNvPicPr>
          <p:nvPr/>
        </p:nvPicPr>
        <p:blipFill rotWithShape="1">
          <a:blip r:embed="rId3"/>
          <a:srcRect l="5942" t="3365" r="4372" b="3910"/>
          <a:stretch/>
        </p:blipFill>
        <p:spPr>
          <a:xfrm>
            <a:off x="9924677" y="107528"/>
            <a:ext cx="1996053" cy="2909141"/>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2859404" y="107528"/>
            <a:ext cx="1940307" cy="2909141"/>
          </a:xfrm>
          <a:prstGeom prst="rect">
            <a:avLst/>
          </a:prstGeom>
          <a:ln>
            <a:solidFill>
              <a:schemeClr val="tx1"/>
            </a:solidFill>
          </a:ln>
        </p:spPr>
      </p:pic>
      <p:pic>
        <p:nvPicPr>
          <p:cNvPr id="7" name="Picture 6"/>
          <p:cNvPicPr>
            <a:picLocks noChangeAspect="1"/>
          </p:cNvPicPr>
          <p:nvPr/>
        </p:nvPicPr>
        <p:blipFill rotWithShape="1">
          <a:blip r:embed="rId5"/>
          <a:srcRect r="8908"/>
          <a:stretch/>
        </p:blipFill>
        <p:spPr>
          <a:xfrm>
            <a:off x="7061476" y="63332"/>
            <a:ext cx="2730502" cy="2997531"/>
          </a:xfrm>
          <a:prstGeom prst="rect">
            <a:avLst/>
          </a:prstGeom>
          <a:ln>
            <a:solidFill>
              <a:schemeClr val="tx1"/>
            </a:solidFill>
          </a:ln>
        </p:spPr>
      </p:pic>
    </p:spTree>
    <p:extLst>
      <p:ext uri="{BB962C8B-B14F-4D97-AF65-F5344CB8AC3E}">
        <p14:creationId xmlns:p14="http://schemas.microsoft.com/office/powerpoint/2010/main" val="89692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a:t>
            </a:r>
            <a:endParaRPr lang="en-US" dirty="0"/>
          </a:p>
        </p:txBody>
      </p:sp>
      <p:sp>
        <p:nvSpPr>
          <p:cNvPr id="3" name="Content Placeholder 2"/>
          <p:cNvSpPr>
            <a:spLocks noGrp="1"/>
          </p:cNvSpPr>
          <p:nvPr>
            <p:ph idx="1"/>
          </p:nvPr>
        </p:nvSpPr>
        <p:spPr>
          <a:xfrm>
            <a:off x="1484310" y="2161309"/>
            <a:ext cx="10018713" cy="4298868"/>
          </a:xfrm>
        </p:spPr>
        <p:txBody>
          <a:bodyPr>
            <a:normAutofit lnSpcReduction="10000"/>
          </a:bodyPr>
          <a:lstStyle/>
          <a:p>
            <a:r>
              <a:rPr lang="en-US" dirty="0" smtClean="0"/>
              <a:t>Several </a:t>
            </a:r>
            <a:r>
              <a:rPr lang="en-US" dirty="0"/>
              <a:t>factors have been associated with the development of eating disorders: </a:t>
            </a:r>
          </a:p>
          <a:p>
            <a:pPr lvl="1"/>
            <a:r>
              <a:rPr lang="en-US" dirty="0" smtClean="0"/>
              <a:t>Dieting history</a:t>
            </a:r>
          </a:p>
          <a:p>
            <a:pPr lvl="1"/>
            <a:r>
              <a:rPr lang="en-US" dirty="0" smtClean="0"/>
              <a:t>Childhood </a:t>
            </a:r>
            <a:r>
              <a:rPr lang="en-US" dirty="0"/>
              <a:t>preoccupation with a thin body and social pressure </a:t>
            </a:r>
          </a:p>
          <a:p>
            <a:pPr lvl="1"/>
            <a:r>
              <a:rPr lang="en-US" dirty="0" smtClean="0"/>
              <a:t>Sports </a:t>
            </a:r>
            <a:r>
              <a:rPr lang="en-US" dirty="0"/>
              <a:t>in which leanness is emphasized or in which scoring is subjective (ballet, running, gymnastics) </a:t>
            </a:r>
          </a:p>
          <a:p>
            <a:pPr lvl="1"/>
            <a:r>
              <a:rPr lang="en-US" dirty="0" smtClean="0"/>
              <a:t>Some </a:t>
            </a:r>
            <a:r>
              <a:rPr lang="en-US" dirty="0"/>
              <a:t>studies suggest a role for genetics </a:t>
            </a:r>
          </a:p>
          <a:p>
            <a:pPr lvl="1"/>
            <a:r>
              <a:rPr lang="en-US" dirty="0" smtClean="0"/>
              <a:t>Psychiatric </a:t>
            </a:r>
            <a:r>
              <a:rPr lang="en-US" dirty="0"/>
              <a:t>problems are common in patients with eating disorders, including depression, anxiety disorders, obsessive-compulsive disorder, and substance abuse </a:t>
            </a:r>
          </a:p>
          <a:p>
            <a:pPr lvl="1"/>
            <a:r>
              <a:rPr lang="en-US" dirty="0" smtClean="0"/>
              <a:t>Family </a:t>
            </a:r>
            <a:r>
              <a:rPr lang="en-US" dirty="0"/>
              <a:t>stress </a:t>
            </a:r>
          </a:p>
          <a:p>
            <a:pPr lvl="1"/>
            <a:r>
              <a:rPr lang="en-US" dirty="0" smtClean="0"/>
              <a:t>Neurotransmitter </a:t>
            </a:r>
            <a:r>
              <a:rPr lang="en-US" dirty="0"/>
              <a:t>imbalance</a:t>
            </a:r>
          </a:p>
        </p:txBody>
      </p:sp>
    </p:spTree>
    <p:extLst>
      <p:ext uri="{BB962C8B-B14F-4D97-AF65-F5344CB8AC3E}">
        <p14:creationId xmlns:p14="http://schemas.microsoft.com/office/powerpoint/2010/main" val="4516726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555</TotalTime>
  <Words>1172</Words>
  <Application>Microsoft Macintosh PowerPoint</Application>
  <PresentationFormat>Widescreen</PresentationFormat>
  <Paragraphs>98</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Corbel</vt:lpstr>
      <vt:lpstr>Arial</vt:lpstr>
      <vt:lpstr>Parallax</vt:lpstr>
      <vt:lpstr>Eating Disorders</vt:lpstr>
      <vt:lpstr>What do you know about eating disorders?</vt:lpstr>
      <vt:lpstr>Anorexia Nervosa</vt:lpstr>
      <vt:lpstr>Bulimia Nervosa</vt:lpstr>
      <vt:lpstr>Fast Facts</vt:lpstr>
      <vt:lpstr>Fast Facts</vt:lpstr>
      <vt:lpstr>Causes</vt:lpstr>
      <vt:lpstr>Causes</vt:lpstr>
      <vt:lpstr>Causes</vt:lpstr>
      <vt:lpstr>Causes</vt:lpstr>
      <vt:lpstr>Complications</vt:lpstr>
      <vt:lpstr>Treatment</vt:lpstr>
      <vt:lpstr>Treatment</vt:lpstr>
      <vt:lpstr>Treatment</vt:lpstr>
      <vt:lpstr>For more information, please contact one of the following organizations: </vt:lpstr>
      <vt:lpstr>Dying to be Thin NOVA Documentary</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Eating Disorders</dc:title>
  <dc:creator>Kristen Quintana</dc:creator>
  <cp:lastModifiedBy>Kristen Quintana</cp:lastModifiedBy>
  <cp:revision>11</cp:revision>
  <dcterms:created xsi:type="dcterms:W3CDTF">2017-05-09T15:16:11Z</dcterms:created>
  <dcterms:modified xsi:type="dcterms:W3CDTF">2017-05-10T00:31:32Z</dcterms:modified>
</cp:coreProperties>
</file>