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7" r:id="rId4"/>
    <p:sldId id="259" r:id="rId5"/>
    <p:sldId id="260" r:id="rId6"/>
    <p:sldId id="262" r:id="rId7"/>
    <p:sldId id="261" r:id="rId8"/>
    <p:sldId id="263" r:id="rId9"/>
    <p:sldId id="264" r:id="rId10"/>
    <p:sldId id="265" r:id="rId11"/>
    <p:sldId id="266" r:id="rId12"/>
    <p:sldId id="270" r:id="rId13"/>
    <p:sldId id="273" r:id="rId14"/>
    <p:sldId id="267" r:id="rId15"/>
    <p:sldId id="268" r:id="rId16"/>
    <p:sldId id="269" r:id="rId17"/>
    <p:sldId id="271" r:id="rId18"/>
    <p:sldId id="272" r:id="rId19"/>
    <p:sldId id="274" r:id="rId20"/>
    <p:sldId id="275"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21"/>
    <p:restoredTop sz="94665"/>
  </p:normalViewPr>
  <p:slideViewPr>
    <p:cSldViewPr snapToGrid="0" snapToObjects="1">
      <p:cViewPr varScale="1">
        <p:scale>
          <a:sx n="114" d="100"/>
          <a:sy n="114" d="100"/>
        </p:scale>
        <p:origin x="2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8BCC39-0876-0643-9F4C-4B98AA95D4D5}"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6BE1D-FDA2-C94B-B408-49B97FA92EB6}" type="slidenum">
              <a:rPr lang="en-US" smtClean="0"/>
              <a:t>‹#›</a:t>
            </a:fld>
            <a:endParaRPr lang="en-US"/>
          </a:p>
        </p:txBody>
      </p:sp>
    </p:spTree>
    <p:extLst>
      <p:ext uri="{BB962C8B-B14F-4D97-AF65-F5344CB8AC3E}">
        <p14:creationId xmlns:p14="http://schemas.microsoft.com/office/powerpoint/2010/main" val="731422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8BCC39-0876-0643-9F4C-4B98AA95D4D5}"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6BE1D-FDA2-C94B-B408-49B97FA92EB6}" type="slidenum">
              <a:rPr lang="en-US" smtClean="0"/>
              <a:t>‹#›</a:t>
            </a:fld>
            <a:endParaRPr lang="en-US"/>
          </a:p>
        </p:txBody>
      </p:sp>
    </p:spTree>
    <p:extLst>
      <p:ext uri="{BB962C8B-B14F-4D97-AF65-F5344CB8AC3E}">
        <p14:creationId xmlns:p14="http://schemas.microsoft.com/office/powerpoint/2010/main" val="1552148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8BCC39-0876-0643-9F4C-4B98AA95D4D5}"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6BE1D-FDA2-C94B-B408-49B97FA92EB6}" type="slidenum">
              <a:rPr lang="en-US" smtClean="0"/>
              <a:t>‹#›</a:t>
            </a:fld>
            <a:endParaRPr lang="en-US"/>
          </a:p>
        </p:txBody>
      </p:sp>
    </p:spTree>
    <p:extLst>
      <p:ext uri="{BB962C8B-B14F-4D97-AF65-F5344CB8AC3E}">
        <p14:creationId xmlns:p14="http://schemas.microsoft.com/office/powerpoint/2010/main" val="147241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8BCC39-0876-0643-9F4C-4B98AA95D4D5}"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6BE1D-FDA2-C94B-B408-49B97FA92EB6}" type="slidenum">
              <a:rPr lang="en-US" smtClean="0"/>
              <a:t>‹#›</a:t>
            </a:fld>
            <a:endParaRPr lang="en-US"/>
          </a:p>
        </p:txBody>
      </p:sp>
    </p:spTree>
    <p:extLst>
      <p:ext uri="{BB962C8B-B14F-4D97-AF65-F5344CB8AC3E}">
        <p14:creationId xmlns:p14="http://schemas.microsoft.com/office/powerpoint/2010/main" val="81667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8BCC39-0876-0643-9F4C-4B98AA95D4D5}"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6BE1D-FDA2-C94B-B408-49B97FA92EB6}" type="slidenum">
              <a:rPr lang="en-US" smtClean="0"/>
              <a:t>‹#›</a:t>
            </a:fld>
            <a:endParaRPr lang="en-US"/>
          </a:p>
        </p:txBody>
      </p:sp>
    </p:spTree>
    <p:extLst>
      <p:ext uri="{BB962C8B-B14F-4D97-AF65-F5344CB8AC3E}">
        <p14:creationId xmlns:p14="http://schemas.microsoft.com/office/powerpoint/2010/main" val="1225458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8BCC39-0876-0643-9F4C-4B98AA95D4D5}" type="datetimeFigureOut">
              <a:rPr lang="en-US" smtClean="0"/>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6BE1D-FDA2-C94B-B408-49B97FA92EB6}" type="slidenum">
              <a:rPr lang="en-US" smtClean="0"/>
              <a:t>‹#›</a:t>
            </a:fld>
            <a:endParaRPr lang="en-US"/>
          </a:p>
        </p:txBody>
      </p:sp>
    </p:spTree>
    <p:extLst>
      <p:ext uri="{BB962C8B-B14F-4D97-AF65-F5344CB8AC3E}">
        <p14:creationId xmlns:p14="http://schemas.microsoft.com/office/powerpoint/2010/main" val="191565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8BCC39-0876-0643-9F4C-4B98AA95D4D5}" type="datetimeFigureOut">
              <a:rPr lang="en-US" smtClean="0"/>
              <a:t>9/13/16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06BE1D-FDA2-C94B-B408-49B97FA92EB6}" type="slidenum">
              <a:rPr lang="en-US" smtClean="0"/>
              <a:t>‹#›</a:t>
            </a:fld>
            <a:endParaRPr lang="en-US"/>
          </a:p>
        </p:txBody>
      </p:sp>
    </p:spTree>
    <p:extLst>
      <p:ext uri="{BB962C8B-B14F-4D97-AF65-F5344CB8AC3E}">
        <p14:creationId xmlns:p14="http://schemas.microsoft.com/office/powerpoint/2010/main" val="1394985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8BCC39-0876-0643-9F4C-4B98AA95D4D5}" type="datetimeFigureOut">
              <a:rPr lang="en-US" smtClean="0"/>
              <a:t>9/13/16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06BE1D-FDA2-C94B-B408-49B97FA92EB6}" type="slidenum">
              <a:rPr lang="en-US" smtClean="0"/>
              <a:t>‹#›</a:t>
            </a:fld>
            <a:endParaRPr lang="en-US"/>
          </a:p>
        </p:txBody>
      </p:sp>
    </p:spTree>
    <p:extLst>
      <p:ext uri="{BB962C8B-B14F-4D97-AF65-F5344CB8AC3E}">
        <p14:creationId xmlns:p14="http://schemas.microsoft.com/office/powerpoint/2010/main" val="144060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8BCC39-0876-0643-9F4C-4B98AA95D4D5}" type="datetimeFigureOut">
              <a:rPr lang="en-US" smtClean="0"/>
              <a:t>9/13/16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06BE1D-FDA2-C94B-B408-49B97FA92EB6}" type="slidenum">
              <a:rPr lang="en-US" smtClean="0"/>
              <a:t>‹#›</a:t>
            </a:fld>
            <a:endParaRPr lang="en-US"/>
          </a:p>
        </p:txBody>
      </p:sp>
    </p:spTree>
    <p:extLst>
      <p:ext uri="{BB962C8B-B14F-4D97-AF65-F5344CB8AC3E}">
        <p14:creationId xmlns:p14="http://schemas.microsoft.com/office/powerpoint/2010/main" val="1599734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BCC39-0876-0643-9F4C-4B98AA95D4D5}" type="datetimeFigureOut">
              <a:rPr lang="en-US" smtClean="0"/>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6BE1D-FDA2-C94B-B408-49B97FA92EB6}" type="slidenum">
              <a:rPr lang="en-US" smtClean="0"/>
              <a:t>‹#›</a:t>
            </a:fld>
            <a:endParaRPr lang="en-US"/>
          </a:p>
        </p:txBody>
      </p:sp>
    </p:spTree>
    <p:extLst>
      <p:ext uri="{BB962C8B-B14F-4D97-AF65-F5344CB8AC3E}">
        <p14:creationId xmlns:p14="http://schemas.microsoft.com/office/powerpoint/2010/main" val="24300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BCC39-0876-0643-9F4C-4B98AA95D4D5}" type="datetimeFigureOut">
              <a:rPr lang="en-US" smtClean="0"/>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6BE1D-FDA2-C94B-B408-49B97FA92EB6}" type="slidenum">
              <a:rPr lang="en-US" smtClean="0"/>
              <a:t>‹#›</a:t>
            </a:fld>
            <a:endParaRPr lang="en-US"/>
          </a:p>
        </p:txBody>
      </p:sp>
    </p:spTree>
    <p:extLst>
      <p:ext uri="{BB962C8B-B14F-4D97-AF65-F5344CB8AC3E}">
        <p14:creationId xmlns:p14="http://schemas.microsoft.com/office/powerpoint/2010/main" val="17694951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BCC39-0876-0643-9F4C-4B98AA95D4D5}" type="datetimeFigureOut">
              <a:rPr lang="en-US" smtClean="0"/>
              <a:t>9/13/16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6BE1D-FDA2-C94B-B408-49B97FA92EB6}" type="slidenum">
              <a:rPr lang="en-US" smtClean="0"/>
              <a:t>‹#›</a:t>
            </a:fld>
            <a:endParaRPr lang="en-US"/>
          </a:p>
        </p:txBody>
      </p:sp>
    </p:spTree>
    <p:extLst>
      <p:ext uri="{BB962C8B-B14F-4D97-AF65-F5344CB8AC3E}">
        <p14:creationId xmlns:p14="http://schemas.microsoft.com/office/powerpoint/2010/main" val="10026795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kristen@encompassacademy.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American Beginnings</a:t>
            </a:r>
            <a:r>
              <a:rPr lang="en-US" dirty="0" smtClean="0"/>
              <a:t/>
            </a:r>
            <a:br>
              <a:rPr lang="en-US" dirty="0" smtClean="0"/>
            </a:br>
            <a:r>
              <a:rPr lang="en-US" dirty="0" smtClean="0"/>
              <a:t>Do </a:t>
            </a:r>
            <a:r>
              <a:rPr lang="en-US" dirty="0" err="1" smtClean="0"/>
              <a:t>Nows</a:t>
            </a:r>
            <a:endParaRPr lang="en-US" dirty="0"/>
          </a:p>
        </p:txBody>
      </p:sp>
      <p:sp>
        <p:nvSpPr>
          <p:cNvPr id="3" name="Subtitle 2"/>
          <p:cNvSpPr>
            <a:spLocks noGrp="1"/>
          </p:cNvSpPr>
          <p:nvPr>
            <p:ph type="subTitle" idx="1"/>
          </p:nvPr>
        </p:nvSpPr>
        <p:spPr/>
        <p:txBody>
          <a:bodyPr/>
          <a:lstStyle/>
          <a:p>
            <a:r>
              <a:rPr lang="en-US" dirty="0" smtClean="0"/>
              <a:t>US History 11A</a:t>
            </a:r>
            <a:endParaRPr lang="en-US" dirty="0"/>
          </a:p>
        </p:txBody>
      </p:sp>
    </p:spTree>
    <p:extLst>
      <p:ext uri="{BB962C8B-B14F-4D97-AF65-F5344CB8AC3E}">
        <p14:creationId xmlns:p14="http://schemas.microsoft.com/office/powerpoint/2010/main" val="391386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DN5: Free Write 8/30/16</a:t>
            </a:r>
            <a:endParaRPr lang="en-US" dirty="0"/>
          </a:p>
        </p:txBody>
      </p:sp>
      <p:sp>
        <p:nvSpPr>
          <p:cNvPr id="3" name="Content Placeholder 2"/>
          <p:cNvSpPr>
            <a:spLocks noGrp="1"/>
          </p:cNvSpPr>
          <p:nvPr>
            <p:ph idx="1"/>
          </p:nvPr>
        </p:nvSpPr>
        <p:spPr/>
        <p:txBody>
          <a:bodyPr/>
          <a:lstStyle/>
          <a:p>
            <a:r>
              <a:rPr lang="en-US" dirty="0" smtClean="0"/>
              <a:t>In the DO NOW section of your folder</a:t>
            </a:r>
          </a:p>
          <a:p>
            <a:r>
              <a:rPr lang="en-US" dirty="0"/>
              <a:t>Today you can choose your topic. Write about whatever you like, use </a:t>
            </a:r>
            <a:r>
              <a:rPr lang="en-US" b="1" u="sng" dirty="0"/>
              <a:t>five lines</a:t>
            </a:r>
            <a:r>
              <a:rPr lang="en-US" dirty="0"/>
              <a:t> in your notebook to do this free write, and </a:t>
            </a:r>
            <a:r>
              <a:rPr lang="en-US" u="sng" dirty="0"/>
              <a:t>do not write this prompt</a:t>
            </a:r>
            <a:r>
              <a:rPr lang="en-US" dirty="0"/>
              <a:t>. Keep it school appropriate, and remember that I am a mandatory reporter</a:t>
            </a:r>
            <a:r>
              <a:rPr lang="en-US" dirty="0" smtClean="0"/>
              <a:t>.</a:t>
            </a:r>
          </a:p>
          <a:p>
            <a:endParaRPr lang="en-US" dirty="0"/>
          </a:p>
          <a:p>
            <a:r>
              <a:rPr lang="en-US" dirty="0" smtClean="0"/>
              <a:t>When you are done please rip this page out of your notebook and turn it in to the cabinet in the back of the room</a:t>
            </a:r>
            <a:endParaRPr lang="en-US" dirty="0"/>
          </a:p>
        </p:txBody>
      </p:sp>
    </p:spTree>
    <p:extLst>
      <p:ext uri="{BB962C8B-B14F-4D97-AF65-F5344CB8AC3E}">
        <p14:creationId xmlns:p14="http://schemas.microsoft.com/office/powerpoint/2010/main" val="466922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DN6: Effect of American Revolution on African Americans 8/31/16</a:t>
            </a:r>
            <a:endParaRPr lang="en-US" dirty="0"/>
          </a:p>
        </p:txBody>
      </p:sp>
      <p:sp>
        <p:nvSpPr>
          <p:cNvPr id="3" name="Content Placeholder 2"/>
          <p:cNvSpPr>
            <a:spLocks noGrp="1"/>
          </p:cNvSpPr>
          <p:nvPr>
            <p:ph idx="1"/>
          </p:nvPr>
        </p:nvSpPr>
        <p:spPr>
          <a:xfrm>
            <a:off x="838200" y="1825625"/>
            <a:ext cx="10515600" cy="4619780"/>
          </a:xfrm>
        </p:spPr>
        <p:txBody>
          <a:bodyPr>
            <a:normAutofit/>
          </a:bodyPr>
          <a:lstStyle/>
          <a:p>
            <a:r>
              <a:rPr lang="en-US" dirty="0" smtClean="0"/>
              <a:t>In the DO NOW section of your notebook answer the following questions in </a:t>
            </a:r>
            <a:r>
              <a:rPr lang="en-US" u="sng" dirty="0" smtClean="0"/>
              <a:t>complete sentences</a:t>
            </a:r>
            <a:endParaRPr lang="en-US" dirty="0" smtClean="0"/>
          </a:p>
          <a:p>
            <a:pPr marL="514350" indent="-514350">
              <a:buFont typeface="+mj-lt"/>
              <a:buAutoNum type="arabicPeriod"/>
            </a:pPr>
            <a:r>
              <a:rPr lang="en-US" dirty="0" smtClean="0"/>
              <a:t>What effect did the American Revolution have on slavery in northern states? </a:t>
            </a:r>
          </a:p>
          <a:p>
            <a:pPr marL="514350" indent="-514350">
              <a:buFont typeface="+mj-lt"/>
              <a:buAutoNum type="arabicPeriod"/>
            </a:pPr>
            <a:r>
              <a:rPr lang="en-US" dirty="0" smtClean="0"/>
              <a:t>What effect did the American Revolution have on slavery in southern states? </a:t>
            </a:r>
          </a:p>
          <a:p>
            <a:pPr marL="514350" indent="-514350">
              <a:buFont typeface="+mj-lt"/>
              <a:buAutoNum type="arabicPeriod"/>
            </a:pPr>
            <a:r>
              <a:rPr lang="en-US" dirty="0" smtClean="0"/>
              <a:t>What effect did the American Revolution have on the lives of African Americans in northern states?</a:t>
            </a:r>
          </a:p>
          <a:p>
            <a:pPr marL="514350" indent="-514350">
              <a:buFont typeface="+mj-lt"/>
              <a:buAutoNum type="arabicPeriod"/>
            </a:pPr>
            <a:r>
              <a:rPr lang="en-US" dirty="0" smtClean="0"/>
              <a:t>What effect did the American Revolution have on the lives of </a:t>
            </a:r>
            <a:r>
              <a:rPr lang="en-US" smtClean="0"/>
              <a:t>African Americans </a:t>
            </a:r>
            <a:r>
              <a:rPr lang="en-US" dirty="0" smtClean="0"/>
              <a:t>in southern states?</a:t>
            </a:r>
          </a:p>
        </p:txBody>
      </p:sp>
    </p:spTree>
    <p:extLst>
      <p:ext uri="{BB962C8B-B14F-4D97-AF65-F5344CB8AC3E}">
        <p14:creationId xmlns:p14="http://schemas.microsoft.com/office/powerpoint/2010/main" val="220938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DN7: Revolutionary change? </a:t>
            </a:r>
            <a:r>
              <a:rPr lang="is-IS" dirty="0" smtClean="0"/>
              <a:t>9/1/16</a:t>
            </a:r>
            <a:endParaRPr lang="en-US" dirty="0"/>
          </a:p>
        </p:txBody>
      </p:sp>
      <p:sp>
        <p:nvSpPr>
          <p:cNvPr id="3" name="Content Placeholder 2"/>
          <p:cNvSpPr>
            <a:spLocks noGrp="1"/>
          </p:cNvSpPr>
          <p:nvPr>
            <p:ph idx="1"/>
          </p:nvPr>
        </p:nvSpPr>
        <p:spPr/>
        <p:txBody>
          <a:bodyPr/>
          <a:lstStyle/>
          <a:p>
            <a:r>
              <a:rPr lang="en-US" dirty="0" smtClean="0"/>
              <a:t>Answer the following questions in </a:t>
            </a:r>
            <a:r>
              <a:rPr lang="en-US" u="sng" dirty="0" smtClean="0"/>
              <a:t>complete sentences</a:t>
            </a:r>
            <a:r>
              <a:rPr lang="en-US" dirty="0" smtClean="0"/>
              <a:t> in the DO NOW section of your folder</a:t>
            </a:r>
          </a:p>
          <a:p>
            <a:pPr marL="514350" indent="-514350">
              <a:buFont typeface="+mj-lt"/>
              <a:buAutoNum type="arabicPeriod"/>
            </a:pPr>
            <a:r>
              <a:rPr lang="en-US" dirty="0" smtClean="0"/>
              <a:t>How did the American Revolution affect women’s political rights? Explain.</a:t>
            </a:r>
          </a:p>
          <a:p>
            <a:pPr marL="514350" indent="-514350">
              <a:buFont typeface="+mj-lt"/>
              <a:buAutoNum type="arabicPeriod"/>
            </a:pPr>
            <a:r>
              <a:rPr lang="en-US" dirty="0" smtClean="0"/>
              <a:t>How did the American Revolution affect the lives of Native Americans? Explain. </a:t>
            </a:r>
            <a:endParaRPr lang="en-US" dirty="0"/>
          </a:p>
        </p:txBody>
      </p:sp>
    </p:spTree>
    <p:extLst>
      <p:ext uri="{BB962C8B-B14F-4D97-AF65-F5344CB8AC3E}">
        <p14:creationId xmlns:p14="http://schemas.microsoft.com/office/powerpoint/2010/main" val="2032609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DN8: </a:t>
            </a:r>
            <a:r>
              <a:rPr lang="en-US" dirty="0" err="1" smtClean="0"/>
              <a:t>AoW</a:t>
            </a:r>
            <a:r>
              <a:rPr lang="en-US" dirty="0" smtClean="0"/>
              <a:t> &amp; Week in Rap</a:t>
            </a:r>
            <a:endParaRPr lang="en-US" dirty="0"/>
          </a:p>
        </p:txBody>
      </p:sp>
      <p:sp>
        <p:nvSpPr>
          <p:cNvPr id="3" name="Content Placeholder 2"/>
          <p:cNvSpPr>
            <a:spLocks noGrp="1"/>
          </p:cNvSpPr>
          <p:nvPr>
            <p:ph idx="1"/>
          </p:nvPr>
        </p:nvSpPr>
        <p:spPr/>
        <p:txBody>
          <a:bodyPr/>
          <a:lstStyle/>
          <a:p>
            <a:r>
              <a:rPr lang="en-US" dirty="0" smtClean="0"/>
              <a:t>On your way into class make sure you get the Article of the Week</a:t>
            </a:r>
          </a:p>
          <a:p>
            <a:r>
              <a:rPr lang="en-US" dirty="0" smtClean="0"/>
              <a:t>Start reading and annotating your </a:t>
            </a:r>
            <a:r>
              <a:rPr lang="en-US" dirty="0" err="1" smtClean="0"/>
              <a:t>AoW</a:t>
            </a:r>
            <a:endParaRPr lang="en-US" dirty="0" smtClean="0"/>
          </a:p>
          <a:p>
            <a:r>
              <a:rPr lang="en-US" dirty="0" smtClean="0"/>
              <a:t>In a few minutes we will watch the Week in Rap</a:t>
            </a:r>
            <a:endParaRPr lang="en-US" dirty="0"/>
          </a:p>
        </p:txBody>
      </p:sp>
    </p:spTree>
    <p:extLst>
      <p:ext uri="{BB962C8B-B14F-4D97-AF65-F5344CB8AC3E}">
        <p14:creationId xmlns:p14="http://schemas.microsoft.com/office/powerpoint/2010/main" val="1383784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claim</a:t>
            </a:r>
            <a:endParaRPr lang="en-US" dirty="0"/>
          </a:p>
        </p:txBody>
      </p:sp>
      <p:sp>
        <p:nvSpPr>
          <p:cNvPr id="3" name="Content Placeholder 2"/>
          <p:cNvSpPr>
            <a:spLocks noGrp="1"/>
          </p:cNvSpPr>
          <p:nvPr>
            <p:ph idx="1"/>
          </p:nvPr>
        </p:nvSpPr>
        <p:spPr>
          <a:xfrm>
            <a:off x="838200" y="1690688"/>
            <a:ext cx="10515600" cy="4654356"/>
          </a:xfrm>
        </p:spPr>
        <p:txBody>
          <a:bodyPr>
            <a:normAutofit/>
          </a:bodyPr>
          <a:lstStyle/>
          <a:p>
            <a:r>
              <a:rPr lang="en-US" sz="3200" dirty="0" smtClean="0"/>
              <a:t>Review</a:t>
            </a:r>
          </a:p>
          <a:p>
            <a:pPr lvl="1"/>
            <a:r>
              <a:rPr lang="en-US" sz="2800" dirty="0" smtClean="0"/>
              <a:t>What should a claim look like? What should it not look like?</a:t>
            </a:r>
          </a:p>
          <a:p>
            <a:r>
              <a:rPr lang="en-US" sz="3200" dirty="0" smtClean="0"/>
              <a:t>Practice writing a claim on the back of your packet.  Remember it should answer the following question:</a:t>
            </a:r>
          </a:p>
          <a:p>
            <a:pPr lvl="1"/>
            <a:r>
              <a:rPr lang="en-US" sz="2800" dirty="0" smtClean="0"/>
              <a:t>How revolutionary was the American Revolution? </a:t>
            </a:r>
          </a:p>
          <a:p>
            <a:r>
              <a:rPr lang="en-US" sz="3200" dirty="0" smtClean="0"/>
              <a:t>Example claim:</a:t>
            </a:r>
          </a:p>
          <a:p>
            <a:pPr lvl="1"/>
            <a:r>
              <a:rPr lang="en-US" dirty="0" smtClean="0"/>
              <a:t>The American Revolution was not actually revolutionary. </a:t>
            </a:r>
          </a:p>
        </p:txBody>
      </p:sp>
    </p:spTree>
    <p:extLst>
      <p:ext uri="{BB962C8B-B14F-4D97-AF65-F5344CB8AC3E}">
        <p14:creationId xmlns:p14="http://schemas.microsoft.com/office/powerpoint/2010/main" val="35903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Evidence</a:t>
            </a:r>
            <a:endParaRPr lang="en-US" dirty="0"/>
          </a:p>
        </p:txBody>
      </p:sp>
      <p:sp>
        <p:nvSpPr>
          <p:cNvPr id="3" name="Content Placeholder 2"/>
          <p:cNvSpPr>
            <a:spLocks noGrp="1"/>
          </p:cNvSpPr>
          <p:nvPr>
            <p:ph idx="1"/>
          </p:nvPr>
        </p:nvSpPr>
        <p:spPr/>
        <p:txBody>
          <a:bodyPr/>
          <a:lstStyle/>
          <a:p>
            <a:r>
              <a:rPr lang="en-US" dirty="0" smtClean="0"/>
              <a:t>Which document in your DBQ packet best supports your claim?</a:t>
            </a:r>
          </a:p>
          <a:p>
            <a:r>
              <a:rPr lang="en-US" dirty="0" smtClean="0"/>
              <a:t>Highlight or underline evidence from your document that supports your claim.</a:t>
            </a:r>
          </a:p>
          <a:p>
            <a:pPr lvl="1"/>
            <a:r>
              <a:rPr lang="en-US" dirty="0" smtClean="0"/>
              <a:t>Find at least two pieces of evidence that support your claim</a:t>
            </a:r>
          </a:p>
          <a:p>
            <a:r>
              <a:rPr lang="en-US" dirty="0" smtClean="0"/>
              <a:t>Example evidence to support my claim:</a:t>
            </a:r>
          </a:p>
          <a:p>
            <a:pPr lvl="1"/>
            <a:r>
              <a:rPr lang="en-US" dirty="0" smtClean="0"/>
              <a:t>In the </a:t>
            </a:r>
            <a:r>
              <a:rPr lang="en-US" i="1" dirty="0" smtClean="0"/>
              <a:t>History of the New York African Free-Schools</a:t>
            </a:r>
            <a:r>
              <a:rPr lang="en-US" dirty="0" smtClean="0"/>
              <a:t> Andrews quotes a speech given by a young African-American that graduated as the valedictorian of his free school, “Drudgery and servitude, then, are my prospective portion. Can you be surprised at my discouragement?” </a:t>
            </a:r>
            <a:endParaRPr lang="en-US" dirty="0"/>
          </a:p>
        </p:txBody>
      </p:sp>
    </p:spTree>
    <p:extLst>
      <p:ext uri="{BB962C8B-B14F-4D97-AF65-F5344CB8AC3E}">
        <p14:creationId xmlns:p14="http://schemas.microsoft.com/office/powerpoint/2010/main" val="1938250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your Rough Draft</a:t>
            </a:r>
            <a:endParaRPr lang="en-US" dirty="0"/>
          </a:p>
        </p:txBody>
      </p:sp>
      <p:sp>
        <p:nvSpPr>
          <p:cNvPr id="3" name="Content Placeholder 2"/>
          <p:cNvSpPr>
            <a:spLocks noGrp="1"/>
          </p:cNvSpPr>
          <p:nvPr>
            <p:ph idx="1"/>
          </p:nvPr>
        </p:nvSpPr>
        <p:spPr>
          <a:xfrm>
            <a:off x="838200" y="1825625"/>
            <a:ext cx="10515600" cy="4675536"/>
          </a:xfrm>
        </p:spPr>
        <p:txBody>
          <a:bodyPr>
            <a:normAutofit/>
          </a:bodyPr>
          <a:lstStyle/>
          <a:p>
            <a:r>
              <a:rPr lang="en-US" dirty="0" smtClean="0"/>
              <a:t>Your claim will be your first sentence in your paragraph. Write it on a piece of binder paper. Don’t forget to indent.</a:t>
            </a:r>
          </a:p>
          <a:p>
            <a:r>
              <a:rPr lang="en-US" dirty="0" smtClean="0"/>
              <a:t>Next add your first piece of evidence. You may use mine from the last slide if it supports your claim:</a:t>
            </a:r>
          </a:p>
          <a:p>
            <a:pPr lvl="1"/>
            <a:r>
              <a:rPr lang="en-US" dirty="0"/>
              <a:t>In the </a:t>
            </a:r>
            <a:r>
              <a:rPr lang="en-US" i="1" dirty="0"/>
              <a:t>History of the New York African Free-Schools</a:t>
            </a:r>
            <a:r>
              <a:rPr lang="en-US" dirty="0"/>
              <a:t> Andrews quotes a speech given by a young African-American that graduated as the valedictorian of his free school, “Drudgery and servitude, then, are my prospective portion. Can you be surprised at my discouragement?” </a:t>
            </a:r>
          </a:p>
          <a:p>
            <a:r>
              <a:rPr lang="en-US" dirty="0" smtClean="0"/>
              <a:t>Make sure that you use your sentence builder when you write your evidence</a:t>
            </a:r>
            <a:endParaRPr lang="en-US" dirty="0"/>
          </a:p>
        </p:txBody>
      </p:sp>
    </p:spTree>
    <p:extLst>
      <p:ext uri="{BB962C8B-B14F-4D97-AF65-F5344CB8AC3E}">
        <p14:creationId xmlns:p14="http://schemas.microsoft.com/office/powerpoint/2010/main" val="999434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Reasoning</a:t>
            </a:r>
            <a:endParaRPr lang="en-US" dirty="0"/>
          </a:p>
        </p:txBody>
      </p:sp>
      <p:sp>
        <p:nvSpPr>
          <p:cNvPr id="3" name="Content Placeholder 2"/>
          <p:cNvSpPr>
            <a:spLocks noGrp="1"/>
          </p:cNvSpPr>
          <p:nvPr>
            <p:ph idx="1"/>
          </p:nvPr>
        </p:nvSpPr>
        <p:spPr/>
        <p:txBody>
          <a:bodyPr/>
          <a:lstStyle/>
          <a:p>
            <a:r>
              <a:rPr lang="en-US" dirty="0" smtClean="0"/>
              <a:t>Add your own reasoning to your rough draft</a:t>
            </a:r>
          </a:p>
          <a:p>
            <a:r>
              <a:rPr lang="en-US" dirty="0" smtClean="0"/>
              <a:t>Remember reasoning should connect your evidence to your claim</a:t>
            </a:r>
          </a:p>
          <a:p>
            <a:r>
              <a:rPr lang="en-US" dirty="0" smtClean="0"/>
              <a:t>Try using your reasoning sentence starters</a:t>
            </a:r>
            <a:endParaRPr lang="en-US" dirty="0"/>
          </a:p>
        </p:txBody>
      </p:sp>
    </p:spTree>
    <p:extLst>
      <p:ext uri="{BB962C8B-B14F-4D97-AF65-F5344CB8AC3E}">
        <p14:creationId xmlns:p14="http://schemas.microsoft.com/office/powerpoint/2010/main" val="2051376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more evidence &amp; reasoning</a:t>
            </a:r>
            <a:endParaRPr lang="en-US" dirty="0"/>
          </a:p>
        </p:txBody>
      </p:sp>
      <p:sp>
        <p:nvSpPr>
          <p:cNvPr id="3" name="Content Placeholder 2"/>
          <p:cNvSpPr>
            <a:spLocks noGrp="1"/>
          </p:cNvSpPr>
          <p:nvPr>
            <p:ph idx="1"/>
          </p:nvPr>
        </p:nvSpPr>
        <p:spPr>
          <a:xfrm>
            <a:off x="838200" y="1825625"/>
            <a:ext cx="10515600" cy="4530570"/>
          </a:xfrm>
        </p:spPr>
        <p:txBody>
          <a:bodyPr>
            <a:normAutofit fontScale="92500" lnSpcReduction="10000"/>
          </a:bodyPr>
          <a:lstStyle/>
          <a:p>
            <a:r>
              <a:rPr lang="en-US" dirty="0" smtClean="0"/>
              <a:t>Add your second piece of evidence to your paragraph</a:t>
            </a:r>
          </a:p>
          <a:p>
            <a:r>
              <a:rPr lang="en-US" dirty="0" smtClean="0"/>
              <a:t>Remember to use your sentence builder to attribute your evidence</a:t>
            </a:r>
          </a:p>
          <a:p>
            <a:endParaRPr lang="en-US" dirty="0"/>
          </a:p>
          <a:p>
            <a:r>
              <a:rPr lang="en-US" dirty="0" smtClean="0"/>
              <a:t>Add reasoning after this evidence</a:t>
            </a:r>
          </a:p>
          <a:p>
            <a:r>
              <a:rPr lang="en-US" dirty="0" smtClean="0"/>
              <a:t>Remember your reasoning should link your evidence to your claim</a:t>
            </a:r>
          </a:p>
          <a:p>
            <a:r>
              <a:rPr lang="en-US" dirty="0" smtClean="0"/>
              <a:t>Try using your reasoning sentence starters</a:t>
            </a:r>
          </a:p>
          <a:p>
            <a:r>
              <a:rPr lang="en-US" dirty="0" smtClean="0"/>
              <a:t>Finally add a conclusion sentence (restate your claim in a different way)</a:t>
            </a:r>
          </a:p>
          <a:p>
            <a:endParaRPr lang="en-US" dirty="0"/>
          </a:p>
          <a:p>
            <a:r>
              <a:rPr lang="en-US" dirty="0" smtClean="0"/>
              <a:t>When you are done find out your assigned computer from Kristen and begin typing your final draft. It is due tomorrow.</a:t>
            </a:r>
            <a:endParaRPr lang="en-US" dirty="0"/>
          </a:p>
        </p:txBody>
      </p:sp>
    </p:spTree>
    <p:extLst>
      <p:ext uri="{BB962C8B-B14F-4D97-AF65-F5344CB8AC3E}">
        <p14:creationId xmlns:p14="http://schemas.microsoft.com/office/powerpoint/2010/main" val="1775996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DN9: Free Write</a:t>
            </a:r>
            <a:endParaRPr lang="en-US" dirty="0"/>
          </a:p>
        </p:txBody>
      </p:sp>
      <p:sp>
        <p:nvSpPr>
          <p:cNvPr id="3" name="Content Placeholder 2"/>
          <p:cNvSpPr>
            <a:spLocks noGrp="1"/>
          </p:cNvSpPr>
          <p:nvPr>
            <p:ph idx="1"/>
          </p:nvPr>
        </p:nvSpPr>
        <p:spPr/>
        <p:txBody>
          <a:bodyPr/>
          <a:lstStyle/>
          <a:p>
            <a:r>
              <a:rPr lang="en-US" dirty="0"/>
              <a:t>In the DO NOW section of your folder</a:t>
            </a:r>
          </a:p>
          <a:p>
            <a:r>
              <a:rPr lang="en-US" dirty="0"/>
              <a:t>Today you can choose your topic. Write about whatever you like, use </a:t>
            </a:r>
            <a:r>
              <a:rPr lang="en-US" b="1" u="sng" dirty="0"/>
              <a:t>five lines</a:t>
            </a:r>
            <a:r>
              <a:rPr lang="en-US" dirty="0"/>
              <a:t> in your notebook to do this free write, and </a:t>
            </a:r>
            <a:r>
              <a:rPr lang="en-US" u="sng" dirty="0"/>
              <a:t>do not write this prompt</a:t>
            </a:r>
            <a:r>
              <a:rPr lang="en-US" dirty="0"/>
              <a:t>. Keep it school appropriate, and remember that I am a mandatory </a:t>
            </a:r>
            <a:r>
              <a:rPr lang="en-US"/>
              <a:t>reporter</a:t>
            </a:r>
            <a:r>
              <a:rPr lang="en-US" smtClean="0"/>
              <a:t>.</a:t>
            </a:r>
            <a:endParaRPr lang="en-US" dirty="0"/>
          </a:p>
        </p:txBody>
      </p:sp>
    </p:spTree>
    <p:extLst>
      <p:ext uri="{BB962C8B-B14F-4D97-AF65-F5344CB8AC3E}">
        <p14:creationId xmlns:p14="http://schemas.microsoft.com/office/powerpoint/2010/main" val="2034540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DN1: Claims 8/23/16</a:t>
            </a:r>
            <a:endParaRPr lang="en-US" dirty="0"/>
          </a:p>
        </p:txBody>
      </p:sp>
      <p:sp>
        <p:nvSpPr>
          <p:cNvPr id="3" name="Content Placeholder 2"/>
          <p:cNvSpPr>
            <a:spLocks noGrp="1"/>
          </p:cNvSpPr>
          <p:nvPr>
            <p:ph idx="1"/>
          </p:nvPr>
        </p:nvSpPr>
        <p:spPr/>
        <p:txBody>
          <a:bodyPr/>
          <a:lstStyle/>
          <a:p>
            <a:pPr marL="0" indent="0">
              <a:buNone/>
            </a:pPr>
            <a:r>
              <a:rPr lang="en-US" b="1" dirty="0"/>
              <a:t>Write </a:t>
            </a:r>
            <a:r>
              <a:rPr lang="en-US" b="1" dirty="0" smtClean="0"/>
              <a:t>in vocab section of your notebook</a:t>
            </a:r>
          </a:p>
          <a:p>
            <a:pPr marL="0" indent="0">
              <a:buNone/>
            </a:pPr>
            <a:r>
              <a:rPr lang="en-US" b="1" dirty="0" smtClean="0"/>
              <a:t>CLAIM</a:t>
            </a:r>
            <a:endParaRPr lang="en-US" b="1" dirty="0"/>
          </a:p>
          <a:p>
            <a:r>
              <a:rPr lang="en-US" dirty="0"/>
              <a:t>A claim is a clear statement that </a:t>
            </a:r>
            <a:r>
              <a:rPr lang="en-US" u="sng" dirty="0"/>
              <a:t>makes an argument or takes a side</a:t>
            </a:r>
            <a:r>
              <a:rPr lang="en-US" dirty="0"/>
              <a:t>.  That means that someone could easily disagree or argue against a claim. </a:t>
            </a:r>
          </a:p>
          <a:p>
            <a:r>
              <a:rPr lang="en-US" dirty="0"/>
              <a:t>Claims are clear and specific. Claims look different than opinions because they </a:t>
            </a:r>
            <a:r>
              <a:rPr lang="en-US" u="sng" dirty="0"/>
              <a:t>do not</a:t>
            </a:r>
            <a:r>
              <a:rPr lang="en-US" dirty="0"/>
              <a:t> include phrases like, “I think” or “In my mind.”</a:t>
            </a:r>
          </a:p>
          <a:p>
            <a:r>
              <a:rPr lang="en-US" dirty="0"/>
              <a:t>Every claim can be backed up with </a:t>
            </a:r>
            <a:r>
              <a:rPr lang="en-US" u="sng" dirty="0"/>
              <a:t>evidence from sources</a:t>
            </a:r>
            <a:r>
              <a:rPr lang="en-US" dirty="0" smtClean="0"/>
              <a:t>.</a:t>
            </a:r>
            <a:endParaRPr lang="en-US" dirty="0"/>
          </a:p>
        </p:txBody>
      </p:sp>
    </p:spTree>
    <p:extLst>
      <p:ext uri="{BB962C8B-B14F-4D97-AF65-F5344CB8AC3E}">
        <p14:creationId xmlns:p14="http://schemas.microsoft.com/office/powerpoint/2010/main" val="2046813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Heading of your papers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Times New Roman" charset="0"/>
                <a:ea typeface="Times New Roman" charset="0"/>
                <a:cs typeface="Times New Roman" charset="0"/>
              </a:rPr>
              <a:t>Name</a:t>
            </a:r>
          </a:p>
          <a:p>
            <a:pPr marL="0" indent="0">
              <a:buNone/>
            </a:pPr>
            <a:r>
              <a:rPr lang="en-US" dirty="0" smtClean="0">
                <a:latin typeface="Times New Roman" charset="0"/>
                <a:ea typeface="Times New Roman" charset="0"/>
                <a:cs typeface="Times New Roman" charset="0"/>
              </a:rPr>
              <a:t>Class</a:t>
            </a:r>
          </a:p>
          <a:p>
            <a:pPr marL="0" indent="0">
              <a:buNone/>
            </a:pPr>
            <a:r>
              <a:rPr lang="en-US" dirty="0" smtClean="0">
                <a:latin typeface="Times New Roman" charset="0"/>
                <a:ea typeface="Times New Roman" charset="0"/>
                <a:cs typeface="Times New Roman" charset="0"/>
              </a:rPr>
              <a:t>Period</a:t>
            </a:r>
          </a:p>
          <a:p>
            <a:pPr marL="0" indent="0">
              <a:buNone/>
            </a:pPr>
            <a:r>
              <a:rPr lang="en-US" dirty="0" smtClean="0">
                <a:latin typeface="Times New Roman" charset="0"/>
                <a:ea typeface="Times New Roman" charset="0"/>
                <a:cs typeface="Times New Roman" charset="0"/>
              </a:rPr>
              <a:t>Date</a:t>
            </a:r>
          </a:p>
          <a:p>
            <a:pPr marL="0" indent="0" algn="ctr">
              <a:buNone/>
            </a:pPr>
            <a:r>
              <a:rPr lang="en-US" dirty="0" smtClean="0">
                <a:latin typeface="Times New Roman" charset="0"/>
                <a:ea typeface="Times New Roman" charset="0"/>
                <a:cs typeface="Times New Roman" charset="0"/>
              </a:rPr>
              <a:t>Title of Essay</a:t>
            </a:r>
          </a:p>
          <a:p>
            <a:r>
              <a:rPr lang="en-US" dirty="0" smtClean="0">
                <a:latin typeface="Times New Roman" charset="0"/>
                <a:ea typeface="Times New Roman" charset="0"/>
                <a:cs typeface="Times New Roman" charset="0"/>
              </a:rPr>
              <a:t>Indent</a:t>
            </a:r>
          </a:p>
          <a:p>
            <a:r>
              <a:rPr lang="en-US" dirty="0" smtClean="0">
                <a:latin typeface="Times New Roman" charset="0"/>
                <a:ea typeface="Times New Roman" charset="0"/>
                <a:cs typeface="Times New Roman" charset="0"/>
              </a:rPr>
              <a:t>Times New Roman</a:t>
            </a:r>
          </a:p>
          <a:p>
            <a:r>
              <a:rPr lang="en-US" dirty="0" smtClean="0">
                <a:latin typeface="Times New Roman" charset="0"/>
                <a:ea typeface="Times New Roman" charset="0"/>
                <a:cs typeface="Times New Roman" charset="0"/>
              </a:rPr>
              <a:t>Size 12 Font</a:t>
            </a:r>
          </a:p>
          <a:p>
            <a:r>
              <a:rPr lang="en-US" dirty="0" smtClean="0">
                <a:latin typeface="Times New Roman" charset="0"/>
                <a:ea typeface="Times New Roman" charset="0"/>
                <a:cs typeface="Times New Roman" charset="0"/>
              </a:rPr>
              <a:t>Double Spaced</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422275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DN10: Reasoning</a:t>
            </a:r>
            <a:endParaRPr lang="en-US" dirty="0"/>
          </a:p>
        </p:txBody>
      </p:sp>
      <p:sp>
        <p:nvSpPr>
          <p:cNvPr id="3" name="Content Placeholder 2"/>
          <p:cNvSpPr>
            <a:spLocks noGrp="1"/>
          </p:cNvSpPr>
          <p:nvPr>
            <p:ph idx="1"/>
          </p:nvPr>
        </p:nvSpPr>
        <p:spPr/>
        <p:txBody>
          <a:bodyPr/>
          <a:lstStyle/>
          <a:p>
            <a:r>
              <a:rPr lang="en-US" dirty="0"/>
              <a:t>In the DO NOW section of your folder answer the following questions in </a:t>
            </a:r>
            <a:r>
              <a:rPr lang="en-US" u="sng" dirty="0"/>
              <a:t>complete sentences</a:t>
            </a:r>
            <a:r>
              <a:rPr lang="en-US" dirty="0"/>
              <a:t>.</a:t>
            </a:r>
          </a:p>
          <a:p>
            <a:pPr marL="514350" indent="-514350">
              <a:buFont typeface="+mj-lt"/>
              <a:buAutoNum type="arabicPeriod"/>
            </a:pPr>
            <a:r>
              <a:rPr lang="en-US" dirty="0"/>
              <a:t>What is reasoning? </a:t>
            </a:r>
          </a:p>
          <a:p>
            <a:pPr marL="514350" indent="-514350">
              <a:buFont typeface="+mj-lt"/>
              <a:buAutoNum type="arabicPeriod"/>
            </a:pPr>
            <a:r>
              <a:rPr lang="en-US" dirty="0"/>
              <a:t>What is the purpose of the sentence builder</a:t>
            </a:r>
            <a:r>
              <a:rPr lang="en-US" dirty="0" smtClean="0"/>
              <a:t>?</a:t>
            </a:r>
          </a:p>
          <a:p>
            <a:pPr marL="514350" indent="-514350">
              <a:buFont typeface="+mj-lt"/>
              <a:buAutoNum type="arabicPeriod"/>
            </a:pPr>
            <a:r>
              <a:rPr lang="en-US" dirty="0" smtClean="0"/>
              <a:t>How was the American Revolution revolutionary?</a:t>
            </a:r>
          </a:p>
          <a:p>
            <a:pPr marL="514350" indent="-514350">
              <a:buFont typeface="+mj-lt"/>
              <a:buAutoNum type="arabicPeriod"/>
            </a:pPr>
            <a:r>
              <a:rPr lang="en-US" dirty="0" smtClean="0"/>
              <a:t>How was the American Revolution not actually revolutionary?</a:t>
            </a:r>
            <a:endParaRPr lang="en-US" dirty="0"/>
          </a:p>
        </p:txBody>
      </p:sp>
    </p:spTree>
    <p:extLst>
      <p:ext uri="{BB962C8B-B14F-4D97-AF65-F5344CB8AC3E}">
        <p14:creationId xmlns:p14="http://schemas.microsoft.com/office/powerpoint/2010/main" val="180353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Claims</a:t>
            </a:r>
            <a:endParaRPr lang="en-US" dirty="0"/>
          </a:p>
        </p:txBody>
      </p:sp>
      <p:sp>
        <p:nvSpPr>
          <p:cNvPr id="3" name="Content Placeholder 2"/>
          <p:cNvSpPr>
            <a:spLocks noGrp="1"/>
          </p:cNvSpPr>
          <p:nvPr>
            <p:ph idx="1"/>
          </p:nvPr>
        </p:nvSpPr>
        <p:spPr>
          <a:xfrm>
            <a:off x="838200" y="1528762"/>
            <a:ext cx="10515600" cy="4986337"/>
          </a:xfrm>
        </p:spPr>
        <p:txBody>
          <a:bodyPr/>
          <a:lstStyle/>
          <a:p>
            <a:r>
              <a:rPr lang="en-US" dirty="0" smtClean="0"/>
              <a:t>In the fairytale </a:t>
            </a:r>
            <a:r>
              <a:rPr lang="en-US" i="1" dirty="0" smtClean="0"/>
              <a:t>Cinderella</a:t>
            </a:r>
            <a:r>
              <a:rPr lang="en-US" dirty="0" smtClean="0"/>
              <a:t> the evil step-mother is a widely misunderstood character that is grieving over the loss of her husband.</a:t>
            </a:r>
          </a:p>
          <a:p>
            <a:r>
              <a:rPr lang="en-US" dirty="0" smtClean="0"/>
              <a:t>Fairytales and Disney movies give women unrealistic expectations about men.</a:t>
            </a:r>
          </a:p>
          <a:p>
            <a:r>
              <a:rPr lang="en-US" dirty="0" smtClean="0"/>
              <a:t>Lewis and Clark were not respectful of the Native Americans they met on their journey through the western United States. </a:t>
            </a:r>
          </a:p>
          <a:p>
            <a:r>
              <a:rPr lang="en-US" dirty="0" smtClean="0"/>
              <a:t>The most important ideal in the </a:t>
            </a:r>
            <a:r>
              <a:rPr lang="en-US" i="1" dirty="0" smtClean="0"/>
              <a:t>Declaration of Independence</a:t>
            </a:r>
            <a:r>
              <a:rPr lang="en-US" dirty="0" smtClean="0"/>
              <a:t> is equality. </a:t>
            </a:r>
          </a:p>
          <a:p>
            <a:r>
              <a:rPr lang="en-US" dirty="0" smtClean="0"/>
              <a:t>The American Revolution was not actually revolutionary. </a:t>
            </a:r>
          </a:p>
          <a:p>
            <a:r>
              <a:rPr lang="en-US" dirty="0" smtClean="0"/>
              <a:t>The Renaissance changed man’s view of man by making man’s place in art </a:t>
            </a:r>
            <a:r>
              <a:rPr lang="en-US" smtClean="0"/>
              <a:t>equally important to the place of religion. </a:t>
            </a:r>
            <a:endParaRPr lang="en-US" dirty="0" smtClean="0"/>
          </a:p>
        </p:txBody>
      </p:sp>
    </p:spTree>
    <p:extLst>
      <p:ext uri="{BB962C8B-B14F-4D97-AF65-F5344CB8AC3E}">
        <p14:creationId xmlns:p14="http://schemas.microsoft.com/office/powerpoint/2010/main" val="208070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DN2: Which is a better claim? 8/24/16</a:t>
            </a:r>
            <a:endParaRPr lang="en-US" dirty="0"/>
          </a:p>
        </p:txBody>
      </p:sp>
      <p:sp>
        <p:nvSpPr>
          <p:cNvPr id="3" name="Content Placeholder 2"/>
          <p:cNvSpPr>
            <a:spLocks noGrp="1"/>
          </p:cNvSpPr>
          <p:nvPr>
            <p:ph idx="1"/>
          </p:nvPr>
        </p:nvSpPr>
        <p:spPr/>
        <p:txBody>
          <a:bodyPr/>
          <a:lstStyle/>
          <a:p>
            <a:r>
              <a:rPr lang="en-US" dirty="0" smtClean="0"/>
              <a:t>Turn to the Do Now section of your notebook</a:t>
            </a:r>
          </a:p>
          <a:p>
            <a:r>
              <a:rPr lang="en-US" dirty="0" smtClean="0"/>
              <a:t>Select the best claim from the three options below and rewrite it, </a:t>
            </a:r>
            <a:r>
              <a:rPr lang="en-US" u="sng" dirty="0" smtClean="0"/>
              <a:t>then</a:t>
            </a:r>
            <a:r>
              <a:rPr lang="en-US" dirty="0" smtClean="0"/>
              <a:t> give two reasons to justify your answer.</a:t>
            </a:r>
          </a:p>
          <a:p>
            <a:pPr marL="914400" lvl="1" indent="-457200">
              <a:buFont typeface="+mj-lt"/>
              <a:buAutoNum type="arabicPeriod"/>
            </a:pPr>
            <a:r>
              <a:rPr lang="en-US" dirty="0"/>
              <a:t>T</a:t>
            </a:r>
            <a:r>
              <a:rPr lang="en-US" dirty="0" smtClean="0"/>
              <a:t>he American Revolution was revolutionary because the U.S. won its independence from Great Britain. </a:t>
            </a:r>
          </a:p>
          <a:p>
            <a:pPr marL="914400" lvl="1" indent="-457200">
              <a:buFont typeface="+mj-lt"/>
              <a:buAutoNum type="arabicPeriod"/>
            </a:pPr>
            <a:r>
              <a:rPr lang="en-US" dirty="0" smtClean="0"/>
              <a:t>The American Revolution was a war fought from 1775-1783.</a:t>
            </a:r>
          </a:p>
          <a:p>
            <a:pPr marL="914400" lvl="1" indent="-457200">
              <a:buFont typeface="+mj-lt"/>
              <a:buAutoNum type="arabicPeriod"/>
            </a:pPr>
            <a:r>
              <a:rPr lang="en-US" dirty="0" smtClean="0"/>
              <a:t>I don’t believe the American Revolution was revolutionary because the ruling, white males in the colonies took control from the ruling, white males in Britain and things basically stayed the same except that the U.S. created a new independent government. </a:t>
            </a:r>
            <a:endParaRPr lang="en-US" dirty="0"/>
          </a:p>
        </p:txBody>
      </p:sp>
    </p:spTree>
    <p:extLst>
      <p:ext uri="{BB962C8B-B14F-4D97-AF65-F5344CB8AC3E}">
        <p14:creationId xmlns:p14="http://schemas.microsoft.com/office/powerpoint/2010/main" val="156048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inside of your folder</a:t>
            </a:r>
            <a:r>
              <a:rPr lang="is-IS" dirty="0" smtClean="0"/>
              <a:t>…</a:t>
            </a:r>
            <a:endParaRPr lang="en-US" dirty="0"/>
          </a:p>
        </p:txBody>
      </p:sp>
      <p:sp>
        <p:nvSpPr>
          <p:cNvPr id="3" name="Content Placeholder 2"/>
          <p:cNvSpPr>
            <a:spLocks noGrp="1"/>
          </p:cNvSpPr>
          <p:nvPr>
            <p:ph idx="1"/>
          </p:nvPr>
        </p:nvSpPr>
        <p:spPr/>
        <p:txBody>
          <a:bodyPr>
            <a:normAutofit/>
          </a:bodyPr>
          <a:lstStyle/>
          <a:p>
            <a:r>
              <a:rPr lang="en-US" sz="3600" dirty="0" smtClean="0"/>
              <a:t>On the inside of your folder on the front pocket write the following:</a:t>
            </a:r>
          </a:p>
          <a:p>
            <a:pPr lvl="1"/>
            <a:r>
              <a:rPr lang="en-US" sz="3200" dirty="0" smtClean="0">
                <a:hlinkClick r:id="rId2"/>
              </a:rPr>
              <a:t>kristen@encompassacademy.org</a:t>
            </a:r>
            <a:endParaRPr lang="en-US" sz="3200" dirty="0" smtClean="0"/>
          </a:p>
          <a:p>
            <a:pPr lvl="1"/>
            <a:r>
              <a:rPr lang="en-US" sz="3200" dirty="0" err="1"/>
              <a:t>k</a:t>
            </a:r>
            <a:r>
              <a:rPr lang="en-US" sz="3200" dirty="0" err="1" smtClean="0"/>
              <a:t>ristenq.weebly.com</a:t>
            </a:r>
            <a:r>
              <a:rPr lang="en-US" sz="3200" dirty="0" smtClean="0"/>
              <a:t> </a:t>
            </a:r>
          </a:p>
          <a:p>
            <a:pPr lvl="1"/>
            <a:r>
              <a:rPr lang="en-US" sz="3200" dirty="0" smtClean="0"/>
              <a:t>Your Infinite Campus login information</a:t>
            </a:r>
            <a:endParaRPr lang="en-US" sz="3200" dirty="0"/>
          </a:p>
        </p:txBody>
      </p:sp>
    </p:spTree>
    <p:extLst>
      <p:ext uri="{BB962C8B-B14F-4D97-AF65-F5344CB8AC3E}">
        <p14:creationId xmlns:p14="http://schemas.microsoft.com/office/powerpoint/2010/main" val="1100104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DN3: More Claims 8/25/16</a:t>
            </a:r>
            <a:endParaRPr lang="en-US" dirty="0"/>
          </a:p>
        </p:txBody>
      </p:sp>
      <p:sp>
        <p:nvSpPr>
          <p:cNvPr id="3" name="Content Placeholder 2"/>
          <p:cNvSpPr>
            <a:spLocks noGrp="1"/>
          </p:cNvSpPr>
          <p:nvPr>
            <p:ph idx="1"/>
          </p:nvPr>
        </p:nvSpPr>
        <p:spPr/>
        <p:txBody>
          <a:bodyPr>
            <a:normAutofit/>
          </a:bodyPr>
          <a:lstStyle/>
          <a:p>
            <a:r>
              <a:rPr lang="en-US" sz="3200" dirty="0" smtClean="0"/>
              <a:t>In the DO NOW section of your notebook</a:t>
            </a:r>
          </a:p>
          <a:p>
            <a:r>
              <a:rPr lang="en-US" sz="3200" dirty="0" smtClean="0"/>
              <a:t>Below is a bad claim that answers the following question:</a:t>
            </a:r>
          </a:p>
          <a:p>
            <a:pPr lvl="1"/>
            <a:r>
              <a:rPr lang="en-US" dirty="0" smtClean="0"/>
              <a:t>Did Thomas Jefferson truly support the inalienable rights that he wrote about in the </a:t>
            </a:r>
            <a:r>
              <a:rPr lang="en-US" i="1" dirty="0" smtClean="0"/>
              <a:t>Declaration </a:t>
            </a:r>
            <a:r>
              <a:rPr lang="en-US" i="1" smtClean="0"/>
              <a:t>of Independence</a:t>
            </a:r>
            <a:r>
              <a:rPr lang="en-US" smtClean="0"/>
              <a:t>? </a:t>
            </a:r>
            <a:endParaRPr lang="en-US" dirty="0" smtClean="0"/>
          </a:p>
          <a:p>
            <a:r>
              <a:rPr lang="en-US" sz="3200" dirty="0" smtClean="0"/>
              <a:t> Rewrite it so that it is a good claim. Then explain what you did to make it better.</a:t>
            </a:r>
          </a:p>
          <a:p>
            <a:pPr lvl="1"/>
            <a:r>
              <a:rPr lang="en-US" sz="2800" dirty="0" smtClean="0"/>
              <a:t>I believe that since Thomas Jefferson owned slaves he was opposed to the inalienable right of liberty that he wrote about in the </a:t>
            </a:r>
            <a:r>
              <a:rPr lang="en-US" sz="2800" i="1" dirty="0" smtClean="0"/>
              <a:t>Declaration of Independence</a:t>
            </a:r>
            <a:r>
              <a:rPr lang="en-US" sz="2800" dirty="0" smtClean="0"/>
              <a:t>. </a:t>
            </a:r>
            <a:endParaRPr lang="en-US" dirty="0" smtClean="0"/>
          </a:p>
        </p:txBody>
      </p:sp>
    </p:spTree>
    <p:extLst>
      <p:ext uri="{BB962C8B-B14F-4D97-AF65-F5344CB8AC3E}">
        <p14:creationId xmlns:p14="http://schemas.microsoft.com/office/powerpoint/2010/main" val="683534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439"/>
            <a:ext cx="10515600" cy="1325563"/>
          </a:xfrm>
        </p:spPr>
        <p:txBody>
          <a:bodyPr/>
          <a:lstStyle/>
          <a:p>
            <a:r>
              <a:rPr lang="en-US" dirty="0" smtClean="0"/>
              <a:t>Fire Drill</a:t>
            </a:r>
            <a:endParaRPr lang="en-US" dirty="0"/>
          </a:p>
        </p:txBody>
      </p:sp>
      <p:sp>
        <p:nvSpPr>
          <p:cNvPr id="3" name="Content Placeholder 2"/>
          <p:cNvSpPr>
            <a:spLocks noGrp="1"/>
          </p:cNvSpPr>
          <p:nvPr>
            <p:ph idx="1"/>
          </p:nvPr>
        </p:nvSpPr>
        <p:spPr>
          <a:xfrm>
            <a:off x="838200" y="960697"/>
            <a:ext cx="10515600" cy="4741702"/>
          </a:xfrm>
        </p:spPr>
        <p:txBody>
          <a:bodyPr/>
          <a:lstStyle/>
          <a:p>
            <a:pPr>
              <a:lnSpc>
                <a:spcPct val="100000"/>
              </a:lnSpc>
              <a:spcBef>
                <a:spcPts val="0"/>
              </a:spcBef>
            </a:pPr>
            <a:r>
              <a:rPr lang="en-US" dirty="0" smtClean="0"/>
              <a:t>Top priority is the fire exit in this room, you will have to exit through two doors</a:t>
            </a:r>
          </a:p>
          <a:p>
            <a:pPr>
              <a:lnSpc>
                <a:spcPct val="100000"/>
              </a:lnSpc>
              <a:spcBef>
                <a:spcPts val="0"/>
              </a:spcBef>
            </a:pPr>
            <a:r>
              <a:rPr lang="en-US" dirty="0" smtClean="0"/>
              <a:t>Or we can go out through the main entrance if necessary</a:t>
            </a:r>
          </a:p>
          <a:p>
            <a:pPr>
              <a:lnSpc>
                <a:spcPct val="100000"/>
              </a:lnSpc>
              <a:spcBef>
                <a:spcPts val="0"/>
              </a:spcBef>
            </a:pPr>
            <a:r>
              <a:rPr lang="en-US" dirty="0" smtClean="0"/>
              <a:t>We will meet in the parking lot by the E.L. Cord Daycare where I will take attendance</a:t>
            </a:r>
            <a:endParaRPr lang="en-US" dirty="0"/>
          </a:p>
        </p:txBody>
      </p:sp>
      <p:pic>
        <p:nvPicPr>
          <p:cNvPr id="4" name="Picture 3"/>
          <p:cNvPicPr>
            <a:picLocks noChangeAspect="1"/>
          </p:cNvPicPr>
          <p:nvPr/>
        </p:nvPicPr>
        <p:blipFill rotWithShape="1">
          <a:blip r:embed="rId2"/>
          <a:srcRect l="10480" t="11528" r="1514"/>
          <a:stretch/>
        </p:blipFill>
        <p:spPr>
          <a:xfrm>
            <a:off x="2505645" y="3287210"/>
            <a:ext cx="7338574" cy="3485325"/>
          </a:xfrm>
          <a:prstGeom prst="rect">
            <a:avLst/>
          </a:prstGeom>
          <a:ln>
            <a:solidFill>
              <a:schemeClr val="bg1"/>
            </a:solidFill>
          </a:ln>
        </p:spPr>
      </p:pic>
    </p:spTree>
    <p:extLst>
      <p:ext uri="{BB962C8B-B14F-4D97-AF65-F5344CB8AC3E}">
        <p14:creationId xmlns:p14="http://schemas.microsoft.com/office/powerpoint/2010/main" val="46807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 8/25/16</a:t>
            </a:r>
            <a:endParaRPr lang="en-US" dirty="0"/>
          </a:p>
        </p:txBody>
      </p:sp>
      <p:sp>
        <p:nvSpPr>
          <p:cNvPr id="3" name="Content Placeholder 2"/>
          <p:cNvSpPr>
            <a:spLocks noGrp="1"/>
          </p:cNvSpPr>
          <p:nvPr>
            <p:ph idx="1"/>
          </p:nvPr>
        </p:nvSpPr>
        <p:spPr/>
        <p:txBody>
          <a:bodyPr/>
          <a:lstStyle/>
          <a:p>
            <a:r>
              <a:rPr lang="en-US" dirty="0" smtClean="0"/>
              <a:t>Rewrite Document 2 in your own words</a:t>
            </a:r>
            <a:endParaRPr lang="en-US" dirty="0"/>
          </a:p>
        </p:txBody>
      </p:sp>
    </p:spTree>
    <p:extLst>
      <p:ext uri="{BB962C8B-B14F-4D97-AF65-F5344CB8AC3E}">
        <p14:creationId xmlns:p14="http://schemas.microsoft.com/office/powerpoint/2010/main" val="162482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DN4: Consent of the Governed 8/29/16</a:t>
            </a:r>
            <a:endParaRPr lang="en-US" dirty="0"/>
          </a:p>
        </p:txBody>
      </p:sp>
      <p:sp>
        <p:nvSpPr>
          <p:cNvPr id="3" name="Content Placeholder 2"/>
          <p:cNvSpPr>
            <a:spLocks noGrp="1"/>
          </p:cNvSpPr>
          <p:nvPr>
            <p:ph idx="1"/>
          </p:nvPr>
        </p:nvSpPr>
        <p:spPr/>
        <p:txBody>
          <a:bodyPr/>
          <a:lstStyle/>
          <a:p>
            <a:r>
              <a:rPr lang="en-US" dirty="0" smtClean="0"/>
              <a:t>In the DO NOW section of your folder</a:t>
            </a:r>
          </a:p>
          <a:p>
            <a:r>
              <a:rPr lang="en-US" dirty="0" smtClean="0"/>
              <a:t>In the </a:t>
            </a:r>
            <a:r>
              <a:rPr lang="en-US" i="1" dirty="0" smtClean="0"/>
              <a:t>Declaration of Independence</a:t>
            </a:r>
            <a:r>
              <a:rPr lang="en-US" dirty="0" smtClean="0"/>
              <a:t> Thomas Jefferson states, “that to secure these rights, governments are instituted among men deriving their just powers from the consent of the governed…”</a:t>
            </a:r>
          </a:p>
          <a:p>
            <a:r>
              <a:rPr lang="en-US" dirty="0" smtClean="0"/>
              <a:t>Answer the following questions in complete sentences:</a:t>
            </a:r>
          </a:p>
          <a:p>
            <a:pPr lvl="1"/>
            <a:r>
              <a:rPr lang="en-US" dirty="0" smtClean="0"/>
              <a:t>According to Thomas Jefferson, why are governments established? </a:t>
            </a:r>
          </a:p>
          <a:p>
            <a:pPr lvl="1"/>
            <a:r>
              <a:rPr lang="en-US" dirty="0" smtClean="0"/>
              <a:t>Where does the power of the government come from?</a:t>
            </a:r>
          </a:p>
          <a:p>
            <a:pPr lvl="1"/>
            <a:r>
              <a:rPr lang="en-US" dirty="0" smtClean="0"/>
              <a:t>What does “consent of the governed” mean?</a:t>
            </a:r>
          </a:p>
          <a:p>
            <a:pPr lvl="1"/>
            <a:r>
              <a:rPr lang="en-US" dirty="0" smtClean="0"/>
              <a:t>How do the people show their consent?</a:t>
            </a:r>
            <a:endParaRPr lang="en-US" dirty="0"/>
          </a:p>
        </p:txBody>
      </p:sp>
    </p:spTree>
    <p:extLst>
      <p:ext uri="{BB962C8B-B14F-4D97-AF65-F5344CB8AC3E}">
        <p14:creationId xmlns:p14="http://schemas.microsoft.com/office/powerpoint/2010/main" val="21515487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1933</TotalTime>
  <Words>1307</Words>
  <Application>Microsoft Macintosh PowerPoint</Application>
  <PresentationFormat>Widescreen</PresentationFormat>
  <Paragraphs>116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Calibri Light</vt:lpstr>
      <vt:lpstr>Times New Roman</vt:lpstr>
      <vt:lpstr>Arial</vt:lpstr>
      <vt:lpstr>Office Theme</vt:lpstr>
      <vt:lpstr>American Beginnings Do Nows</vt:lpstr>
      <vt:lpstr>DN1: Claims 8/23/16</vt:lpstr>
      <vt:lpstr>Examples of Claims</vt:lpstr>
      <vt:lpstr>DN2: Which is a better claim? 8/24/16</vt:lpstr>
      <vt:lpstr>On the inside of your folder…</vt:lpstr>
      <vt:lpstr>DN3: More Claims 8/25/16</vt:lpstr>
      <vt:lpstr>Fire Drill</vt:lpstr>
      <vt:lpstr>Exit Ticket 8/25/16</vt:lpstr>
      <vt:lpstr>DN4: Consent of the Governed 8/29/16</vt:lpstr>
      <vt:lpstr>DN5: Free Write 8/30/16</vt:lpstr>
      <vt:lpstr>DN6: Effect of American Revolution on African Americans 8/31/16</vt:lpstr>
      <vt:lpstr>DN7: Revolutionary change? 9/1/16</vt:lpstr>
      <vt:lpstr>DN8: AoW &amp; Week in Rap</vt:lpstr>
      <vt:lpstr>Write your claim</vt:lpstr>
      <vt:lpstr>Find Evidence</vt:lpstr>
      <vt:lpstr>Start your Rough Draft</vt:lpstr>
      <vt:lpstr>Reasoning</vt:lpstr>
      <vt:lpstr>Add more evidence &amp; reasoning</vt:lpstr>
      <vt:lpstr>DN9: Free Write</vt:lpstr>
      <vt:lpstr>Heading of your papers</vt:lpstr>
      <vt:lpstr>DN10: Reasoning</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School Review  Do Nows</dc:title>
  <dc:creator>Kristen Quintana</dc:creator>
  <cp:lastModifiedBy>Kristen Quintana</cp:lastModifiedBy>
  <cp:revision>39</cp:revision>
  <dcterms:created xsi:type="dcterms:W3CDTF">2016-08-23T04:48:28Z</dcterms:created>
  <dcterms:modified xsi:type="dcterms:W3CDTF">2016-09-13T15:25:06Z</dcterms:modified>
</cp:coreProperties>
</file>