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64" r:id="rId5"/>
    <p:sldId id="260" r:id="rId6"/>
    <p:sldId id="261" r:id="rId7"/>
    <p:sldId id="262" r:id="rId8"/>
    <p:sldId id="263"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2"/>
    <p:restoredTop sz="94721"/>
  </p:normalViewPr>
  <p:slideViewPr>
    <p:cSldViewPr snapToGrid="0" snapToObjects="1">
      <p:cViewPr varScale="1">
        <p:scale>
          <a:sx n="104" d="100"/>
          <a:sy n="104" d="100"/>
        </p:scale>
        <p:origin x="8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3F6371-1707-DB4E-803B-6B2F26599A01}" type="datetimeFigureOut">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40B1D-0B3A-1D4D-A84E-2CEE7B3EFCED}" type="slidenum">
              <a:rPr lang="en-US" smtClean="0"/>
              <a:t>‹#›</a:t>
            </a:fld>
            <a:endParaRPr lang="en-US"/>
          </a:p>
        </p:txBody>
      </p:sp>
    </p:spTree>
    <p:extLst>
      <p:ext uri="{BB962C8B-B14F-4D97-AF65-F5344CB8AC3E}">
        <p14:creationId xmlns:p14="http://schemas.microsoft.com/office/powerpoint/2010/main" val="916317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3F6371-1707-DB4E-803B-6B2F26599A01}" type="datetimeFigureOut">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40B1D-0B3A-1D4D-A84E-2CEE7B3EFCED}" type="slidenum">
              <a:rPr lang="en-US" smtClean="0"/>
              <a:t>‹#›</a:t>
            </a:fld>
            <a:endParaRPr lang="en-US"/>
          </a:p>
        </p:txBody>
      </p:sp>
    </p:spTree>
    <p:extLst>
      <p:ext uri="{BB962C8B-B14F-4D97-AF65-F5344CB8AC3E}">
        <p14:creationId xmlns:p14="http://schemas.microsoft.com/office/powerpoint/2010/main" val="2564112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3F6371-1707-DB4E-803B-6B2F26599A01}" type="datetimeFigureOut">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40B1D-0B3A-1D4D-A84E-2CEE7B3EFCED}" type="slidenum">
              <a:rPr lang="en-US" smtClean="0"/>
              <a:t>‹#›</a:t>
            </a:fld>
            <a:endParaRPr lang="en-US"/>
          </a:p>
        </p:txBody>
      </p:sp>
    </p:spTree>
    <p:extLst>
      <p:ext uri="{BB962C8B-B14F-4D97-AF65-F5344CB8AC3E}">
        <p14:creationId xmlns:p14="http://schemas.microsoft.com/office/powerpoint/2010/main" val="199051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3F6371-1707-DB4E-803B-6B2F26599A01}" type="datetimeFigureOut">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40B1D-0B3A-1D4D-A84E-2CEE7B3EFCED}" type="slidenum">
              <a:rPr lang="en-US" smtClean="0"/>
              <a:t>‹#›</a:t>
            </a:fld>
            <a:endParaRPr lang="en-US"/>
          </a:p>
        </p:txBody>
      </p:sp>
    </p:spTree>
    <p:extLst>
      <p:ext uri="{BB962C8B-B14F-4D97-AF65-F5344CB8AC3E}">
        <p14:creationId xmlns:p14="http://schemas.microsoft.com/office/powerpoint/2010/main" val="275283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3F6371-1707-DB4E-803B-6B2F26599A01}" type="datetimeFigureOut">
              <a:rPr lang="en-US" smtClean="0"/>
              <a:t>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40B1D-0B3A-1D4D-A84E-2CEE7B3EFCED}" type="slidenum">
              <a:rPr lang="en-US" smtClean="0"/>
              <a:t>‹#›</a:t>
            </a:fld>
            <a:endParaRPr lang="en-US"/>
          </a:p>
        </p:txBody>
      </p:sp>
    </p:spTree>
    <p:extLst>
      <p:ext uri="{BB962C8B-B14F-4D97-AF65-F5344CB8AC3E}">
        <p14:creationId xmlns:p14="http://schemas.microsoft.com/office/powerpoint/2010/main" val="89695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3F6371-1707-DB4E-803B-6B2F26599A01}" type="datetimeFigureOut">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40B1D-0B3A-1D4D-A84E-2CEE7B3EFCED}" type="slidenum">
              <a:rPr lang="en-US" smtClean="0"/>
              <a:t>‹#›</a:t>
            </a:fld>
            <a:endParaRPr lang="en-US"/>
          </a:p>
        </p:txBody>
      </p:sp>
    </p:spTree>
    <p:extLst>
      <p:ext uri="{BB962C8B-B14F-4D97-AF65-F5344CB8AC3E}">
        <p14:creationId xmlns:p14="http://schemas.microsoft.com/office/powerpoint/2010/main" val="161565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3F6371-1707-DB4E-803B-6B2F26599A01}" type="datetimeFigureOut">
              <a:rPr lang="en-US" smtClean="0"/>
              <a:t>2/13/20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340B1D-0B3A-1D4D-A84E-2CEE7B3EFCED}" type="slidenum">
              <a:rPr lang="en-US" smtClean="0"/>
              <a:t>‹#›</a:t>
            </a:fld>
            <a:endParaRPr lang="en-US"/>
          </a:p>
        </p:txBody>
      </p:sp>
    </p:spTree>
    <p:extLst>
      <p:ext uri="{BB962C8B-B14F-4D97-AF65-F5344CB8AC3E}">
        <p14:creationId xmlns:p14="http://schemas.microsoft.com/office/powerpoint/2010/main" val="37892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3F6371-1707-DB4E-803B-6B2F26599A01}" type="datetimeFigureOut">
              <a:rPr lang="en-US" smtClean="0"/>
              <a:t>2/13/20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340B1D-0B3A-1D4D-A84E-2CEE7B3EFCED}" type="slidenum">
              <a:rPr lang="en-US" smtClean="0"/>
              <a:t>‹#›</a:t>
            </a:fld>
            <a:endParaRPr lang="en-US"/>
          </a:p>
        </p:txBody>
      </p:sp>
    </p:spTree>
    <p:extLst>
      <p:ext uri="{BB962C8B-B14F-4D97-AF65-F5344CB8AC3E}">
        <p14:creationId xmlns:p14="http://schemas.microsoft.com/office/powerpoint/2010/main" val="161895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F6371-1707-DB4E-803B-6B2F26599A01}" type="datetimeFigureOut">
              <a:rPr lang="en-US" smtClean="0"/>
              <a:t>2/13/20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340B1D-0B3A-1D4D-A84E-2CEE7B3EFCED}" type="slidenum">
              <a:rPr lang="en-US" smtClean="0"/>
              <a:t>‹#›</a:t>
            </a:fld>
            <a:endParaRPr lang="en-US"/>
          </a:p>
        </p:txBody>
      </p:sp>
    </p:spTree>
    <p:extLst>
      <p:ext uri="{BB962C8B-B14F-4D97-AF65-F5344CB8AC3E}">
        <p14:creationId xmlns:p14="http://schemas.microsoft.com/office/powerpoint/2010/main" val="3647529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3F6371-1707-DB4E-803B-6B2F26599A01}" type="datetimeFigureOut">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40B1D-0B3A-1D4D-A84E-2CEE7B3EFCED}" type="slidenum">
              <a:rPr lang="en-US" smtClean="0"/>
              <a:t>‹#›</a:t>
            </a:fld>
            <a:endParaRPr lang="en-US"/>
          </a:p>
        </p:txBody>
      </p:sp>
    </p:spTree>
    <p:extLst>
      <p:ext uri="{BB962C8B-B14F-4D97-AF65-F5344CB8AC3E}">
        <p14:creationId xmlns:p14="http://schemas.microsoft.com/office/powerpoint/2010/main" val="173799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3F6371-1707-DB4E-803B-6B2F26599A01}" type="datetimeFigureOut">
              <a:rPr lang="en-US" smtClean="0"/>
              <a:t>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40B1D-0B3A-1D4D-A84E-2CEE7B3EFCED}" type="slidenum">
              <a:rPr lang="en-US" smtClean="0"/>
              <a:t>‹#›</a:t>
            </a:fld>
            <a:endParaRPr lang="en-US"/>
          </a:p>
        </p:txBody>
      </p:sp>
    </p:spTree>
    <p:extLst>
      <p:ext uri="{BB962C8B-B14F-4D97-AF65-F5344CB8AC3E}">
        <p14:creationId xmlns:p14="http://schemas.microsoft.com/office/powerpoint/2010/main" val="3498237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3F6371-1707-DB4E-803B-6B2F26599A01}" type="datetimeFigureOut">
              <a:rPr lang="en-US" smtClean="0"/>
              <a:t>2/13/20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40B1D-0B3A-1D4D-A84E-2CEE7B3EFCED}" type="slidenum">
              <a:rPr lang="en-US" smtClean="0"/>
              <a:t>‹#›</a:t>
            </a:fld>
            <a:endParaRPr lang="en-US"/>
          </a:p>
        </p:txBody>
      </p:sp>
    </p:spTree>
    <p:extLst>
      <p:ext uri="{BB962C8B-B14F-4D97-AF65-F5344CB8AC3E}">
        <p14:creationId xmlns:p14="http://schemas.microsoft.com/office/powerpoint/2010/main" val="8015915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341FC-283C-024B-BC74-2BC7BA665E9F}"/>
              </a:ext>
            </a:extLst>
          </p:cNvPr>
          <p:cNvSpPr>
            <a:spLocks noGrp="1"/>
          </p:cNvSpPr>
          <p:nvPr>
            <p:ph type="ctrTitle"/>
          </p:nvPr>
        </p:nvSpPr>
        <p:spPr/>
        <p:txBody>
          <a:bodyPr/>
          <a:lstStyle/>
          <a:p>
            <a:r>
              <a:rPr lang="en-US" dirty="0"/>
              <a:t>ACT Goal Setting</a:t>
            </a:r>
          </a:p>
        </p:txBody>
      </p:sp>
      <p:sp>
        <p:nvSpPr>
          <p:cNvPr id="3" name="Subtitle 2">
            <a:extLst>
              <a:ext uri="{FF2B5EF4-FFF2-40B4-BE49-F238E27FC236}">
                <a16:creationId xmlns:a16="http://schemas.microsoft.com/office/drawing/2014/main" id="{D7141D6C-D256-B842-9A82-54E17AF261C7}"/>
              </a:ext>
            </a:extLst>
          </p:cNvPr>
          <p:cNvSpPr>
            <a:spLocks noGrp="1"/>
          </p:cNvSpPr>
          <p:nvPr>
            <p:ph type="subTitle" idx="1"/>
          </p:nvPr>
        </p:nvSpPr>
        <p:spPr/>
        <p:txBody>
          <a:bodyPr/>
          <a:lstStyle/>
          <a:p>
            <a:r>
              <a:rPr lang="en-US" dirty="0" err="1"/>
              <a:t>enCompass</a:t>
            </a:r>
            <a:r>
              <a:rPr lang="en-US" dirty="0"/>
              <a:t> Academy</a:t>
            </a:r>
          </a:p>
        </p:txBody>
      </p:sp>
    </p:spTree>
    <p:extLst>
      <p:ext uri="{BB962C8B-B14F-4D97-AF65-F5344CB8AC3E}">
        <p14:creationId xmlns:p14="http://schemas.microsoft.com/office/powerpoint/2010/main" val="882792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C9796-AB2F-EA47-AE90-93DCED261C9A}"/>
              </a:ext>
            </a:extLst>
          </p:cNvPr>
          <p:cNvSpPr>
            <a:spLocks noGrp="1"/>
          </p:cNvSpPr>
          <p:nvPr>
            <p:ph type="title"/>
          </p:nvPr>
        </p:nvSpPr>
        <p:spPr/>
        <p:txBody>
          <a:bodyPr/>
          <a:lstStyle/>
          <a:p>
            <a:r>
              <a:rPr lang="en-US"/>
              <a:t>Empty Bubbles?</a:t>
            </a:r>
            <a:endParaRPr lang="en-US" dirty="0"/>
          </a:p>
        </p:txBody>
      </p:sp>
      <p:sp>
        <p:nvSpPr>
          <p:cNvPr id="3" name="Content Placeholder 2">
            <a:extLst>
              <a:ext uri="{FF2B5EF4-FFF2-40B4-BE49-F238E27FC236}">
                <a16:creationId xmlns:a16="http://schemas.microsoft.com/office/drawing/2014/main" id="{36C89B40-E114-5D42-8A16-C9D5D2908A91}"/>
              </a:ext>
            </a:extLst>
          </p:cNvPr>
          <p:cNvSpPr>
            <a:spLocks noGrp="1"/>
          </p:cNvSpPr>
          <p:nvPr>
            <p:ph idx="1"/>
          </p:nvPr>
        </p:nvSpPr>
        <p:spPr/>
        <p:txBody>
          <a:bodyPr/>
          <a:lstStyle/>
          <a:p>
            <a:r>
              <a:rPr lang="en-US" dirty="0"/>
              <a:t>You DO NOT lose points for answering in correctly</a:t>
            </a:r>
          </a:p>
          <a:p>
            <a:r>
              <a:rPr lang="en-US" dirty="0"/>
              <a:t>If you don’t have enough time to answer all the questions, guess</a:t>
            </a:r>
          </a:p>
          <a:p>
            <a:r>
              <a:rPr lang="en-US" dirty="0"/>
              <a:t>Near the end of your test make sure to fill in all the bubbles for the rest of that test</a:t>
            </a:r>
          </a:p>
          <a:p>
            <a:r>
              <a:rPr lang="en-US" dirty="0"/>
              <a:t>DO NOT leave answers blank</a:t>
            </a:r>
          </a:p>
        </p:txBody>
      </p:sp>
    </p:spTree>
    <p:extLst>
      <p:ext uri="{BB962C8B-B14F-4D97-AF65-F5344CB8AC3E}">
        <p14:creationId xmlns:p14="http://schemas.microsoft.com/office/powerpoint/2010/main" val="489310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F058A-909A-BC4D-B607-F46A5FF1CCA2}"/>
              </a:ext>
            </a:extLst>
          </p:cNvPr>
          <p:cNvSpPr>
            <a:spLocks noGrp="1"/>
          </p:cNvSpPr>
          <p:nvPr>
            <p:ph type="title"/>
          </p:nvPr>
        </p:nvSpPr>
        <p:spPr/>
        <p:txBody>
          <a:bodyPr/>
          <a:lstStyle/>
          <a:p>
            <a:r>
              <a:rPr lang="en-US" dirty="0"/>
              <a:t>ACT Writing</a:t>
            </a:r>
          </a:p>
        </p:txBody>
      </p:sp>
      <p:sp>
        <p:nvSpPr>
          <p:cNvPr id="3" name="Content Placeholder 2">
            <a:extLst>
              <a:ext uri="{FF2B5EF4-FFF2-40B4-BE49-F238E27FC236}">
                <a16:creationId xmlns:a16="http://schemas.microsoft.com/office/drawing/2014/main" id="{916B3980-516E-9C45-B84D-00CAB91F37C0}"/>
              </a:ext>
            </a:extLst>
          </p:cNvPr>
          <p:cNvSpPr>
            <a:spLocks noGrp="1"/>
          </p:cNvSpPr>
          <p:nvPr>
            <p:ph idx="1"/>
          </p:nvPr>
        </p:nvSpPr>
        <p:spPr/>
        <p:txBody>
          <a:bodyPr/>
          <a:lstStyle/>
          <a:p>
            <a:r>
              <a:rPr lang="en-US" dirty="0"/>
              <a:t>The highest score is 12 points</a:t>
            </a:r>
          </a:p>
          <a:p>
            <a:r>
              <a:rPr lang="en-US" dirty="0"/>
              <a:t>You will be scored by two reviewers</a:t>
            </a:r>
          </a:p>
          <a:p>
            <a:r>
              <a:rPr lang="en-US" dirty="0"/>
              <a:t>Each reviewer will score you out of 6 points</a:t>
            </a:r>
          </a:p>
          <a:p>
            <a:r>
              <a:rPr lang="en-US" dirty="0"/>
              <a:t>These scores are added together</a:t>
            </a:r>
          </a:p>
        </p:txBody>
      </p:sp>
    </p:spTree>
    <p:extLst>
      <p:ext uri="{BB962C8B-B14F-4D97-AF65-F5344CB8AC3E}">
        <p14:creationId xmlns:p14="http://schemas.microsoft.com/office/powerpoint/2010/main" val="4246015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48AC7-7FB0-7D42-8BB7-64062D171A3F}"/>
              </a:ext>
            </a:extLst>
          </p:cNvPr>
          <p:cNvSpPr>
            <a:spLocks noGrp="1"/>
          </p:cNvSpPr>
          <p:nvPr>
            <p:ph type="title"/>
          </p:nvPr>
        </p:nvSpPr>
        <p:spPr>
          <a:xfrm>
            <a:off x="838200" y="167906"/>
            <a:ext cx="10515600" cy="1325563"/>
          </a:xfrm>
        </p:spPr>
        <p:txBody>
          <a:bodyPr/>
          <a:lstStyle/>
          <a:p>
            <a:r>
              <a:rPr lang="en-US" dirty="0"/>
              <a:t>Scoring Breakdown</a:t>
            </a:r>
          </a:p>
        </p:txBody>
      </p:sp>
      <p:graphicFrame>
        <p:nvGraphicFramePr>
          <p:cNvPr id="4" name="Content Placeholder 3">
            <a:extLst>
              <a:ext uri="{FF2B5EF4-FFF2-40B4-BE49-F238E27FC236}">
                <a16:creationId xmlns:a16="http://schemas.microsoft.com/office/drawing/2014/main" id="{0C4EF9E3-32BF-3744-A3E1-B7B39A4E3A12}"/>
              </a:ext>
            </a:extLst>
          </p:cNvPr>
          <p:cNvGraphicFramePr>
            <a:graphicFrameLocks noGrp="1"/>
          </p:cNvGraphicFramePr>
          <p:nvPr>
            <p:ph idx="1"/>
            <p:extLst>
              <p:ext uri="{D42A27DB-BD31-4B8C-83A1-F6EECF244321}">
                <p14:modId xmlns:p14="http://schemas.microsoft.com/office/powerpoint/2010/main" val="3432222838"/>
              </p:ext>
            </p:extLst>
          </p:nvPr>
        </p:nvGraphicFramePr>
        <p:xfrm>
          <a:off x="838200" y="1290054"/>
          <a:ext cx="10515600" cy="54000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726061545"/>
                    </a:ext>
                  </a:extLst>
                </a:gridCol>
                <a:gridCol w="3505200">
                  <a:extLst>
                    <a:ext uri="{9D8B030D-6E8A-4147-A177-3AD203B41FA5}">
                      <a16:colId xmlns:a16="http://schemas.microsoft.com/office/drawing/2014/main" val="3897130122"/>
                    </a:ext>
                  </a:extLst>
                </a:gridCol>
                <a:gridCol w="3505200">
                  <a:extLst>
                    <a:ext uri="{9D8B030D-6E8A-4147-A177-3AD203B41FA5}">
                      <a16:colId xmlns:a16="http://schemas.microsoft.com/office/drawing/2014/main" val="2582200481"/>
                    </a:ext>
                  </a:extLst>
                </a:gridCol>
              </a:tblGrid>
              <a:tr h="370840">
                <a:tc>
                  <a:txBody>
                    <a:bodyPr/>
                    <a:lstStyle/>
                    <a:p>
                      <a:pPr algn="ctr"/>
                      <a:r>
                        <a:rPr lang="en-US" dirty="0" err="1"/>
                        <a:t>Subscore</a:t>
                      </a:r>
                      <a:endParaRPr lang="en-US" dirty="0"/>
                    </a:p>
                  </a:txBody>
                  <a:tcPr anchor="ctr"/>
                </a:tc>
                <a:tc>
                  <a:txBody>
                    <a:bodyPr/>
                    <a:lstStyle/>
                    <a:p>
                      <a:pPr algn="ctr"/>
                      <a:r>
                        <a:rPr lang="en-US" dirty="0"/>
                        <a:t>What is it?</a:t>
                      </a:r>
                    </a:p>
                  </a:txBody>
                  <a:tcPr anchor="ctr"/>
                </a:tc>
                <a:tc>
                  <a:txBody>
                    <a:bodyPr/>
                    <a:lstStyle/>
                    <a:p>
                      <a:pPr algn="ctr"/>
                      <a:r>
                        <a:rPr lang="en-US" dirty="0"/>
                        <a:t>How to score big</a:t>
                      </a:r>
                    </a:p>
                  </a:txBody>
                  <a:tcPr anchor="ctr"/>
                </a:tc>
                <a:extLst>
                  <a:ext uri="{0D108BD9-81ED-4DB2-BD59-A6C34878D82A}">
                    <a16:rowId xmlns:a16="http://schemas.microsoft.com/office/drawing/2014/main" val="3122585449"/>
                  </a:ext>
                </a:extLst>
              </a:tr>
              <a:tr h="370840">
                <a:tc>
                  <a:txBody>
                    <a:bodyPr/>
                    <a:lstStyle/>
                    <a:p>
                      <a:r>
                        <a:rPr lang="en-US" dirty="0"/>
                        <a:t>Ideas and Analysis</a:t>
                      </a:r>
                    </a:p>
                  </a:txBody>
                  <a:tcPr/>
                </a:tc>
                <a:tc>
                  <a:txBody>
                    <a:bodyPr/>
                    <a:lstStyle/>
                    <a:p>
                      <a:r>
                        <a:rPr lang="en-US" sz="1800" b="0" i="0" kern="1200" dirty="0">
                          <a:solidFill>
                            <a:schemeClr val="dk1"/>
                          </a:solidFill>
                          <a:effectLst/>
                          <a:latin typeface="+mn-lt"/>
                          <a:ea typeface="+mn-ea"/>
                          <a:cs typeface="+mn-cs"/>
                        </a:rPr>
                        <a:t>Can you build an argument and assess the argument of others?</a:t>
                      </a:r>
                      <a:endParaRPr lang="en-US" dirty="0"/>
                    </a:p>
                  </a:txBody>
                  <a:tcPr/>
                </a:tc>
                <a:tc>
                  <a:txBody>
                    <a:bodyPr/>
                    <a:lstStyle/>
                    <a:p>
                      <a:r>
                        <a:rPr lang="en-US" sz="1800" b="0" i="0" kern="1200" dirty="0">
                          <a:solidFill>
                            <a:schemeClr val="dk1"/>
                          </a:solidFill>
                          <a:effectLst/>
                          <a:latin typeface="+mn-lt"/>
                          <a:ea typeface="+mn-ea"/>
                          <a:cs typeface="+mn-cs"/>
                        </a:rPr>
                        <a:t>You won’t be graded on whether you pick the “right” answer. Instead, you’ll be graded on how complex and sophisticated your answers are.</a:t>
                      </a:r>
                      <a:endParaRPr lang="en-US" dirty="0"/>
                    </a:p>
                  </a:txBody>
                  <a:tcPr/>
                </a:tc>
                <a:extLst>
                  <a:ext uri="{0D108BD9-81ED-4DB2-BD59-A6C34878D82A}">
                    <a16:rowId xmlns:a16="http://schemas.microsoft.com/office/drawing/2014/main" val="3546354661"/>
                  </a:ext>
                </a:extLst>
              </a:tr>
              <a:tr h="370840">
                <a:tc>
                  <a:txBody>
                    <a:bodyPr/>
                    <a:lstStyle/>
                    <a:p>
                      <a:r>
                        <a:rPr lang="en-US" dirty="0"/>
                        <a:t>Development and Support</a:t>
                      </a:r>
                    </a:p>
                  </a:txBody>
                  <a:tcPr/>
                </a:tc>
                <a:tc>
                  <a:txBody>
                    <a:bodyPr/>
                    <a:lstStyle/>
                    <a:p>
                      <a:r>
                        <a:rPr lang="en-US" sz="1800" b="0" i="0" kern="1200" dirty="0">
                          <a:solidFill>
                            <a:schemeClr val="dk1"/>
                          </a:solidFill>
                          <a:effectLst/>
                          <a:latin typeface="+mn-lt"/>
                          <a:ea typeface="+mn-ea"/>
                          <a:cs typeface="+mn-cs"/>
                        </a:rPr>
                        <a:t>Can you support your ideas with examples?</a:t>
                      </a:r>
                      <a:endParaRPr lang="en-US" dirty="0"/>
                    </a:p>
                  </a:txBody>
                  <a:tcPr/>
                </a:tc>
                <a:tc>
                  <a:txBody>
                    <a:bodyPr/>
                    <a:lstStyle/>
                    <a:p>
                      <a:r>
                        <a:rPr lang="en-US" sz="1800" b="0" i="0" kern="1200" dirty="0">
                          <a:solidFill>
                            <a:schemeClr val="dk1"/>
                          </a:solidFill>
                          <a:effectLst/>
                          <a:latin typeface="+mn-lt"/>
                          <a:ea typeface="+mn-ea"/>
                          <a:cs typeface="+mn-cs"/>
                        </a:rPr>
                        <a:t>Graders want to see that you can justify your position. Nothing damages the opposing argument like a killer counterexample.</a:t>
                      </a:r>
                      <a:endParaRPr lang="en-US" dirty="0"/>
                    </a:p>
                  </a:txBody>
                  <a:tcPr/>
                </a:tc>
                <a:extLst>
                  <a:ext uri="{0D108BD9-81ED-4DB2-BD59-A6C34878D82A}">
                    <a16:rowId xmlns:a16="http://schemas.microsoft.com/office/drawing/2014/main" val="3588641709"/>
                  </a:ext>
                </a:extLst>
              </a:tr>
              <a:tr h="370840">
                <a:tc>
                  <a:txBody>
                    <a:bodyPr/>
                    <a:lstStyle/>
                    <a:p>
                      <a:r>
                        <a:rPr lang="en-US" dirty="0"/>
                        <a:t>Organization</a:t>
                      </a:r>
                    </a:p>
                  </a:txBody>
                  <a:tcPr/>
                </a:tc>
                <a:tc>
                  <a:txBody>
                    <a:bodyPr/>
                    <a:lstStyle/>
                    <a:p>
                      <a:r>
                        <a:rPr lang="en-US" sz="1800" b="0" i="0" kern="1200" dirty="0">
                          <a:solidFill>
                            <a:schemeClr val="dk1"/>
                          </a:solidFill>
                          <a:effectLst/>
                          <a:latin typeface="+mn-lt"/>
                          <a:ea typeface="+mn-ea"/>
                          <a:cs typeface="+mn-cs"/>
                        </a:rPr>
                        <a:t>Can you make your points in an order that makes sense?</a:t>
                      </a:r>
                      <a:endParaRPr lang="en-US" dirty="0"/>
                    </a:p>
                  </a:txBody>
                  <a:tcPr/>
                </a:tc>
                <a:tc>
                  <a:txBody>
                    <a:bodyPr/>
                    <a:lstStyle/>
                    <a:p>
                      <a:r>
                        <a:rPr lang="en-US" sz="1800" b="0" i="0" kern="1200" dirty="0">
                          <a:solidFill>
                            <a:schemeClr val="dk1"/>
                          </a:solidFill>
                          <a:effectLst/>
                          <a:latin typeface="+mn-lt"/>
                          <a:ea typeface="+mn-ea"/>
                          <a:cs typeface="+mn-cs"/>
                        </a:rPr>
                        <a:t>Make sure your essay is organized. Must-haves: introduction, body paragraphs, conclusion.</a:t>
                      </a:r>
                      <a:endParaRPr lang="en-US" dirty="0"/>
                    </a:p>
                  </a:txBody>
                  <a:tcPr/>
                </a:tc>
                <a:extLst>
                  <a:ext uri="{0D108BD9-81ED-4DB2-BD59-A6C34878D82A}">
                    <a16:rowId xmlns:a16="http://schemas.microsoft.com/office/drawing/2014/main" val="4083301528"/>
                  </a:ext>
                </a:extLst>
              </a:tr>
              <a:tr h="370840">
                <a:tc>
                  <a:txBody>
                    <a:bodyPr/>
                    <a:lstStyle/>
                    <a:p>
                      <a:r>
                        <a:rPr lang="en-US" dirty="0"/>
                        <a:t>Language Use and Conventions</a:t>
                      </a:r>
                    </a:p>
                  </a:txBody>
                  <a:tcPr/>
                </a:tc>
                <a:tc>
                  <a:txBody>
                    <a:bodyPr/>
                    <a:lstStyle/>
                    <a:p>
                      <a:r>
                        <a:rPr lang="en-US" sz="1800" b="0" i="0" kern="1200" dirty="0">
                          <a:solidFill>
                            <a:schemeClr val="dk1"/>
                          </a:solidFill>
                          <a:effectLst/>
                          <a:latin typeface="+mn-lt"/>
                          <a:ea typeface="+mn-ea"/>
                          <a:cs typeface="+mn-cs"/>
                        </a:rPr>
                        <a:t>Can you write clearly?</a:t>
                      </a:r>
                      <a:endParaRPr lang="en-US" dirty="0"/>
                    </a:p>
                  </a:txBody>
                  <a:tcPr/>
                </a:tc>
                <a:tc>
                  <a:txBody>
                    <a:bodyPr/>
                    <a:lstStyle/>
                    <a:p>
                      <a:r>
                        <a:rPr lang="en-US" sz="1800" b="0" i="0" kern="1200" dirty="0">
                          <a:solidFill>
                            <a:schemeClr val="dk1"/>
                          </a:solidFill>
                          <a:effectLst/>
                          <a:latin typeface="+mn-lt"/>
                          <a:ea typeface="+mn-ea"/>
                          <a:cs typeface="+mn-cs"/>
                        </a:rPr>
                        <a:t>Graders will forgive a few stray errors, but if your grammar and spelling get in the way of what you’re trying to say, those mistakes could cost you.</a:t>
                      </a:r>
                      <a:endParaRPr lang="en-US" dirty="0"/>
                    </a:p>
                  </a:txBody>
                  <a:tcPr/>
                </a:tc>
                <a:extLst>
                  <a:ext uri="{0D108BD9-81ED-4DB2-BD59-A6C34878D82A}">
                    <a16:rowId xmlns:a16="http://schemas.microsoft.com/office/drawing/2014/main" val="1419068420"/>
                  </a:ext>
                </a:extLst>
              </a:tr>
            </a:tbl>
          </a:graphicData>
        </a:graphic>
      </p:graphicFrame>
    </p:spTree>
    <p:extLst>
      <p:ext uri="{BB962C8B-B14F-4D97-AF65-F5344CB8AC3E}">
        <p14:creationId xmlns:p14="http://schemas.microsoft.com/office/powerpoint/2010/main" val="3802604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B935C-6426-FB4E-A073-AEF10F9CDABB}"/>
              </a:ext>
            </a:extLst>
          </p:cNvPr>
          <p:cNvSpPr>
            <a:spLocks noGrp="1"/>
          </p:cNvSpPr>
          <p:nvPr>
            <p:ph type="title"/>
          </p:nvPr>
        </p:nvSpPr>
        <p:spPr/>
        <p:txBody>
          <a:bodyPr/>
          <a:lstStyle/>
          <a:p>
            <a:r>
              <a:rPr lang="en-US" dirty="0"/>
              <a:t>What should my essay look like?</a:t>
            </a:r>
          </a:p>
        </p:txBody>
      </p:sp>
      <p:sp>
        <p:nvSpPr>
          <p:cNvPr id="3" name="Content Placeholder 2">
            <a:extLst>
              <a:ext uri="{FF2B5EF4-FFF2-40B4-BE49-F238E27FC236}">
                <a16:creationId xmlns:a16="http://schemas.microsoft.com/office/drawing/2014/main" id="{BD5AD355-517A-6740-8BDE-191F29893397}"/>
              </a:ext>
            </a:extLst>
          </p:cNvPr>
          <p:cNvSpPr>
            <a:spLocks noGrp="1"/>
          </p:cNvSpPr>
          <p:nvPr>
            <p:ph idx="1"/>
          </p:nvPr>
        </p:nvSpPr>
        <p:spPr>
          <a:xfrm>
            <a:off x="959710" y="2038865"/>
            <a:ext cx="4526692" cy="4351338"/>
          </a:xfrm>
        </p:spPr>
        <p:txBody>
          <a:bodyPr/>
          <a:lstStyle/>
          <a:p>
            <a:r>
              <a:rPr lang="en-US" dirty="0"/>
              <a:t>Argumentative</a:t>
            </a:r>
          </a:p>
          <a:p>
            <a:r>
              <a:rPr lang="en-US" dirty="0"/>
              <a:t>Use the claim, evidence, reasoning technique</a:t>
            </a:r>
          </a:p>
          <a:p>
            <a:r>
              <a:rPr lang="en-US" dirty="0"/>
              <a:t>Include a counterclaim</a:t>
            </a:r>
          </a:p>
          <a:p>
            <a:endParaRPr lang="en-US" dirty="0"/>
          </a:p>
        </p:txBody>
      </p:sp>
      <p:pic>
        <p:nvPicPr>
          <p:cNvPr id="4" name="Picture 3">
            <a:extLst>
              <a:ext uri="{FF2B5EF4-FFF2-40B4-BE49-F238E27FC236}">
                <a16:creationId xmlns:a16="http://schemas.microsoft.com/office/drawing/2014/main" id="{4EE9213A-5328-A440-98D5-2250B4D39D88}"/>
              </a:ext>
            </a:extLst>
          </p:cNvPr>
          <p:cNvPicPr>
            <a:picLocks noChangeAspect="1"/>
          </p:cNvPicPr>
          <p:nvPr/>
        </p:nvPicPr>
        <p:blipFill rotWithShape="1">
          <a:blip r:embed="rId2"/>
          <a:srcRect l="2106" t="15451" r="7548" b="12438"/>
          <a:stretch/>
        </p:blipFill>
        <p:spPr>
          <a:xfrm>
            <a:off x="5923044" y="2038865"/>
            <a:ext cx="5988870" cy="3589037"/>
          </a:xfrm>
          <a:prstGeom prst="rect">
            <a:avLst/>
          </a:prstGeom>
        </p:spPr>
      </p:pic>
    </p:spTree>
    <p:extLst>
      <p:ext uri="{BB962C8B-B14F-4D97-AF65-F5344CB8AC3E}">
        <p14:creationId xmlns:p14="http://schemas.microsoft.com/office/powerpoint/2010/main" val="2672384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5B11D-C660-C646-BD6B-42067C498948}"/>
              </a:ext>
            </a:extLst>
          </p:cNvPr>
          <p:cNvSpPr>
            <a:spLocks noGrp="1"/>
          </p:cNvSpPr>
          <p:nvPr>
            <p:ph type="title"/>
          </p:nvPr>
        </p:nvSpPr>
        <p:spPr/>
        <p:txBody>
          <a:bodyPr/>
          <a:lstStyle/>
          <a:p>
            <a:r>
              <a:rPr lang="en-US" dirty="0"/>
              <a:t>Tips</a:t>
            </a:r>
          </a:p>
        </p:txBody>
      </p:sp>
      <p:sp>
        <p:nvSpPr>
          <p:cNvPr id="3" name="Content Placeholder 2">
            <a:extLst>
              <a:ext uri="{FF2B5EF4-FFF2-40B4-BE49-F238E27FC236}">
                <a16:creationId xmlns:a16="http://schemas.microsoft.com/office/drawing/2014/main" id="{F2C3D976-82A0-0B4A-85AB-CB757BD77C0E}"/>
              </a:ext>
            </a:extLst>
          </p:cNvPr>
          <p:cNvSpPr>
            <a:spLocks noGrp="1"/>
          </p:cNvSpPr>
          <p:nvPr>
            <p:ph idx="1"/>
          </p:nvPr>
        </p:nvSpPr>
        <p:spPr/>
        <p:txBody>
          <a:bodyPr/>
          <a:lstStyle/>
          <a:p>
            <a:pPr marL="0" indent="0">
              <a:buNone/>
            </a:pPr>
            <a:r>
              <a:rPr lang="en-US" dirty="0"/>
              <a:t>Your argument, organization, and supporting examples are the most crucial pieces of your essay, but these four writing tips can help boost your score.</a:t>
            </a:r>
          </a:p>
          <a:p>
            <a:pPr marL="0" indent="0">
              <a:buNone/>
            </a:pPr>
            <a:endParaRPr lang="en-US" dirty="0"/>
          </a:p>
          <a:p>
            <a:pPr marL="0" indent="0">
              <a:buNone/>
            </a:pPr>
            <a:r>
              <a:rPr lang="en-US" dirty="0"/>
              <a:t>1. Go Long</a:t>
            </a:r>
          </a:p>
          <a:p>
            <a:pPr marL="0" indent="0">
              <a:buNone/>
            </a:pPr>
            <a:r>
              <a:rPr lang="en-US" dirty="0"/>
              <a:t>Yes, ACT graders really do tend to reward longer essays. Try to write at least four paragraphs spanning two to three pages. If your handwriting is large, make sure you write an extra page to compensate!</a:t>
            </a:r>
          </a:p>
          <a:p>
            <a:endParaRPr lang="en-US" dirty="0"/>
          </a:p>
        </p:txBody>
      </p:sp>
    </p:spTree>
    <p:extLst>
      <p:ext uri="{BB962C8B-B14F-4D97-AF65-F5344CB8AC3E}">
        <p14:creationId xmlns:p14="http://schemas.microsoft.com/office/powerpoint/2010/main" val="3707428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60AD1-48F7-0E4D-BDA4-40BB9F8151E5}"/>
              </a:ext>
            </a:extLst>
          </p:cNvPr>
          <p:cNvSpPr>
            <a:spLocks noGrp="1"/>
          </p:cNvSpPr>
          <p:nvPr>
            <p:ph type="title"/>
          </p:nvPr>
        </p:nvSpPr>
        <p:spPr/>
        <p:txBody>
          <a:bodyPr/>
          <a:lstStyle/>
          <a:p>
            <a:r>
              <a:rPr lang="en-US" dirty="0"/>
              <a:t>Tips</a:t>
            </a:r>
          </a:p>
        </p:txBody>
      </p:sp>
      <p:sp>
        <p:nvSpPr>
          <p:cNvPr id="3" name="Content Placeholder 2">
            <a:extLst>
              <a:ext uri="{FF2B5EF4-FFF2-40B4-BE49-F238E27FC236}">
                <a16:creationId xmlns:a16="http://schemas.microsoft.com/office/drawing/2014/main" id="{981DBC4D-F920-A34D-AB0B-376E9849CADC}"/>
              </a:ext>
            </a:extLst>
          </p:cNvPr>
          <p:cNvSpPr>
            <a:spLocks noGrp="1"/>
          </p:cNvSpPr>
          <p:nvPr>
            <p:ph idx="1"/>
          </p:nvPr>
        </p:nvSpPr>
        <p:spPr/>
        <p:txBody>
          <a:bodyPr/>
          <a:lstStyle/>
          <a:p>
            <a:pPr marL="0" indent="0">
              <a:buNone/>
            </a:pPr>
            <a:r>
              <a:rPr lang="en-US" dirty="0"/>
              <a:t>2. Keep It Interesting</a:t>
            </a:r>
          </a:p>
          <a:p>
            <a:pPr marL="0" indent="0">
              <a:buNone/>
            </a:pPr>
            <a:r>
              <a:rPr lang="en-US" dirty="0"/>
              <a:t>Vary your sentence structure to improve the rhythm of your essay. If you write a really long sentence with lots of modifiers and dependent clauses, it sometimes helps to follow it with a shorter, more direct sentence. It really works.</a:t>
            </a:r>
          </a:p>
          <a:p>
            <a:pPr marL="0" indent="0">
              <a:buNone/>
            </a:pPr>
            <a:endParaRPr lang="en-US" dirty="0"/>
          </a:p>
        </p:txBody>
      </p:sp>
    </p:spTree>
    <p:extLst>
      <p:ext uri="{BB962C8B-B14F-4D97-AF65-F5344CB8AC3E}">
        <p14:creationId xmlns:p14="http://schemas.microsoft.com/office/powerpoint/2010/main" val="1105258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CDCA-3E39-6740-9B90-67194D6E1AE4}"/>
              </a:ext>
            </a:extLst>
          </p:cNvPr>
          <p:cNvSpPr>
            <a:spLocks noGrp="1"/>
          </p:cNvSpPr>
          <p:nvPr>
            <p:ph type="title"/>
          </p:nvPr>
        </p:nvSpPr>
        <p:spPr/>
        <p:txBody>
          <a:bodyPr/>
          <a:lstStyle/>
          <a:p>
            <a:r>
              <a:rPr lang="en-US" dirty="0"/>
              <a:t>Tips</a:t>
            </a:r>
          </a:p>
        </p:txBody>
      </p:sp>
      <p:sp>
        <p:nvSpPr>
          <p:cNvPr id="3" name="Content Placeholder 2">
            <a:extLst>
              <a:ext uri="{FF2B5EF4-FFF2-40B4-BE49-F238E27FC236}">
                <a16:creationId xmlns:a16="http://schemas.microsoft.com/office/drawing/2014/main" id="{B76D0312-8824-7E46-A2A8-9926BE258B56}"/>
              </a:ext>
            </a:extLst>
          </p:cNvPr>
          <p:cNvSpPr>
            <a:spLocks noGrp="1"/>
          </p:cNvSpPr>
          <p:nvPr>
            <p:ph idx="1"/>
          </p:nvPr>
        </p:nvSpPr>
        <p:spPr/>
        <p:txBody>
          <a:bodyPr/>
          <a:lstStyle/>
          <a:p>
            <a:pPr marL="0" indent="0">
              <a:buNone/>
            </a:pPr>
            <a:r>
              <a:rPr lang="en-US" dirty="0"/>
              <a:t>3. Watch Your Word Choice</a:t>
            </a:r>
          </a:p>
          <a:p>
            <a:pPr marL="0" indent="0">
              <a:buNone/>
            </a:pPr>
            <a:r>
              <a:rPr lang="en-US" dirty="0"/>
              <a:t>Sprinkle some nice vocabulary words throughout your essay (make sure to spell them correctly!). If you’re uncertain about the meaning or spelling of a word, it’s best just to pick a different word. Using a big word incorrectly makes a worse impression than using a smaller word correctly.</a:t>
            </a:r>
          </a:p>
          <a:p>
            <a:pPr marL="0" indent="0">
              <a:buNone/>
            </a:pPr>
            <a:endParaRPr lang="en-US" dirty="0"/>
          </a:p>
        </p:txBody>
      </p:sp>
    </p:spTree>
    <p:extLst>
      <p:ext uri="{BB962C8B-B14F-4D97-AF65-F5344CB8AC3E}">
        <p14:creationId xmlns:p14="http://schemas.microsoft.com/office/powerpoint/2010/main" val="4222987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669E1-440C-3B46-B42A-06A7C0E7509B}"/>
              </a:ext>
            </a:extLst>
          </p:cNvPr>
          <p:cNvSpPr>
            <a:spLocks noGrp="1"/>
          </p:cNvSpPr>
          <p:nvPr>
            <p:ph type="title"/>
          </p:nvPr>
        </p:nvSpPr>
        <p:spPr/>
        <p:txBody>
          <a:bodyPr/>
          <a:lstStyle/>
          <a:p>
            <a:r>
              <a:rPr lang="en-US" dirty="0"/>
              <a:t>Tips</a:t>
            </a:r>
          </a:p>
        </p:txBody>
      </p:sp>
      <p:sp>
        <p:nvSpPr>
          <p:cNvPr id="3" name="Content Placeholder 2">
            <a:extLst>
              <a:ext uri="{FF2B5EF4-FFF2-40B4-BE49-F238E27FC236}">
                <a16:creationId xmlns:a16="http://schemas.microsoft.com/office/drawing/2014/main" id="{95B13FD7-2B87-034D-8926-D97079713C76}"/>
              </a:ext>
            </a:extLst>
          </p:cNvPr>
          <p:cNvSpPr>
            <a:spLocks noGrp="1"/>
          </p:cNvSpPr>
          <p:nvPr>
            <p:ph idx="1"/>
          </p:nvPr>
        </p:nvSpPr>
        <p:spPr/>
        <p:txBody>
          <a:bodyPr/>
          <a:lstStyle/>
          <a:p>
            <a:pPr marL="0" indent="0">
              <a:buNone/>
            </a:pPr>
            <a:r>
              <a:rPr lang="en-US" dirty="0"/>
              <a:t>4. Practice Your Best Handwriting</a:t>
            </a:r>
          </a:p>
          <a:p>
            <a:pPr marL="0" indent="0">
              <a:buNone/>
            </a:pPr>
            <a:r>
              <a:rPr lang="en-US" dirty="0"/>
              <a:t>Though graders shouldn’t take neatness into consideration when determining your ACT writing score, the bottom line is that a neat, legible essay is easier to read. And a happy grader is a good thing! For an essay that's truly easy on the eyes, make sure you ident each paragraph and avoid messy cross-outs</a:t>
            </a:r>
          </a:p>
          <a:p>
            <a:pPr marL="0" indent="0">
              <a:buNone/>
            </a:pPr>
            <a:endParaRPr lang="en-US" dirty="0"/>
          </a:p>
        </p:txBody>
      </p:sp>
    </p:spTree>
    <p:extLst>
      <p:ext uri="{BB962C8B-B14F-4D97-AF65-F5344CB8AC3E}">
        <p14:creationId xmlns:p14="http://schemas.microsoft.com/office/powerpoint/2010/main" val="474988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1790A-FB47-A647-9BB8-614317530684}"/>
              </a:ext>
            </a:extLst>
          </p:cNvPr>
          <p:cNvSpPr>
            <a:spLocks noGrp="1"/>
          </p:cNvSpPr>
          <p:nvPr>
            <p:ph type="title"/>
          </p:nvPr>
        </p:nvSpPr>
        <p:spPr/>
        <p:txBody>
          <a:bodyPr/>
          <a:lstStyle/>
          <a:p>
            <a:r>
              <a:rPr lang="en-US" dirty="0"/>
              <a:t>College Selectivity Chart</a:t>
            </a:r>
          </a:p>
        </p:txBody>
      </p:sp>
      <p:pic>
        <p:nvPicPr>
          <p:cNvPr id="4" name="Picture 3">
            <a:extLst>
              <a:ext uri="{FF2B5EF4-FFF2-40B4-BE49-F238E27FC236}">
                <a16:creationId xmlns:a16="http://schemas.microsoft.com/office/drawing/2014/main" id="{440282D9-0877-1245-BC61-FD1A21A539D9}"/>
              </a:ext>
            </a:extLst>
          </p:cNvPr>
          <p:cNvPicPr>
            <a:picLocks noChangeAspect="1"/>
          </p:cNvPicPr>
          <p:nvPr/>
        </p:nvPicPr>
        <p:blipFill>
          <a:blip r:embed="rId2"/>
          <a:stretch>
            <a:fillRect/>
          </a:stretch>
        </p:blipFill>
        <p:spPr>
          <a:xfrm>
            <a:off x="1692929" y="1810437"/>
            <a:ext cx="8806142" cy="4830374"/>
          </a:xfrm>
          <a:prstGeom prst="rect">
            <a:avLst/>
          </a:prstGeom>
        </p:spPr>
      </p:pic>
    </p:spTree>
    <p:extLst>
      <p:ext uri="{BB962C8B-B14F-4D97-AF65-F5344CB8AC3E}">
        <p14:creationId xmlns:p14="http://schemas.microsoft.com/office/powerpoint/2010/main" val="16579764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30</TotalTime>
  <Words>511</Words>
  <Application>Microsoft Macintosh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ACT Goal Setting</vt:lpstr>
      <vt:lpstr>ACT Writing</vt:lpstr>
      <vt:lpstr>Scoring Breakdown</vt:lpstr>
      <vt:lpstr>What should my essay look like?</vt:lpstr>
      <vt:lpstr>Tips</vt:lpstr>
      <vt:lpstr>Tips</vt:lpstr>
      <vt:lpstr>Tips</vt:lpstr>
      <vt:lpstr>Tips</vt:lpstr>
      <vt:lpstr>College Selectivity Chart</vt:lpstr>
      <vt:lpstr>Empty Bubbles?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Goal Setting</dc:title>
  <dc:creator>Kristen Quintana</dc:creator>
  <cp:lastModifiedBy>Kristen Quintana</cp:lastModifiedBy>
  <cp:revision>6</cp:revision>
  <dcterms:created xsi:type="dcterms:W3CDTF">2020-02-13T22:57:07Z</dcterms:created>
  <dcterms:modified xsi:type="dcterms:W3CDTF">2020-02-13T23:27:50Z</dcterms:modified>
</cp:coreProperties>
</file>